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0"/>
  </p:notesMasterIdLst>
  <p:sldIdLst>
    <p:sldId id="405" r:id="rId2"/>
    <p:sldId id="355" r:id="rId3"/>
    <p:sldId id="356" r:id="rId4"/>
    <p:sldId id="358" r:id="rId5"/>
    <p:sldId id="365" r:id="rId6"/>
    <p:sldId id="360" r:id="rId7"/>
    <p:sldId id="361" r:id="rId8"/>
    <p:sldId id="362" r:id="rId9"/>
    <p:sldId id="366" r:id="rId10"/>
    <p:sldId id="376" r:id="rId11"/>
    <p:sldId id="377" r:id="rId12"/>
    <p:sldId id="378" r:id="rId13"/>
    <p:sldId id="379" r:id="rId14"/>
    <p:sldId id="380" r:id="rId15"/>
    <p:sldId id="381" r:id="rId16"/>
    <p:sldId id="382" r:id="rId17"/>
    <p:sldId id="383" r:id="rId18"/>
    <p:sldId id="384" r:id="rId19"/>
    <p:sldId id="385" r:id="rId20"/>
    <p:sldId id="347" r:id="rId21"/>
    <p:sldId id="348" r:id="rId22"/>
    <p:sldId id="349" r:id="rId23"/>
    <p:sldId id="350" r:id="rId24"/>
    <p:sldId id="351" r:id="rId25"/>
    <p:sldId id="352" r:id="rId26"/>
    <p:sldId id="388" r:id="rId27"/>
    <p:sldId id="387" r:id="rId28"/>
    <p:sldId id="391" r:id="rId29"/>
    <p:sldId id="395" r:id="rId30"/>
    <p:sldId id="392" r:id="rId31"/>
    <p:sldId id="396" r:id="rId32"/>
    <p:sldId id="397" r:id="rId33"/>
    <p:sldId id="398" r:id="rId34"/>
    <p:sldId id="399" r:id="rId35"/>
    <p:sldId id="400" r:id="rId36"/>
    <p:sldId id="401" r:id="rId37"/>
    <p:sldId id="402" r:id="rId38"/>
    <p:sldId id="403" r:id="rId39"/>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4"/>
    <p:restoredTop sz="74694"/>
  </p:normalViewPr>
  <p:slideViewPr>
    <p:cSldViewPr snapToGrid="0" snapToObjects="1">
      <p:cViewPr varScale="1">
        <p:scale>
          <a:sx n="94" d="100"/>
          <a:sy n="94" d="100"/>
        </p:scale>
        <p:origin x="30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E92A20-21E1-EE4B-8A85-E8162CB45444}" type="datetimeFigureOut">
              <a:rPr lang="en-US" smtClean="0"/>
              <a:t>9/27/21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229B66-D40F-614F-A6B3-6A4695B53C4A}" type="slidenum">
              <a:rPr lang="en-US" smtClean="0"/>
              <a:t>‹#›</a:t>
            </a:fld>
            <a:endParaRPr lang="en-US"/>
          </a:p>
        </p:txBody>
      </p:sp>
    </p:spTree>
    <p:extLst>
      <p:ext uri="{BB962C8B-B14F-4D97-AF65-F5344CB8AC3E}">
        <p14:creationId xmlns:p14="http://schemas.microsoft.com/office/powerpoint/2010/main" val="297864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ikit-learn.org/stable/tutorial/machine_learning_ma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1. Think of any supervised learning algorithm you might have heard about and there is a very high chance that it is part of </a:t>
            </a:r>
            <a:r>
              <a:rPr lang="en-US" sz="1200" b="0" i="0" u="none" strike="noStrike" kern="1200" dirty="0" err="1">
                <a:solidFill>
                  <a:schemeClr val="tx1"/>
                </a:solidFill>
                <a:effectLst/>
                <a:latin typeface="+mn-lt"/>
                <a:ea typeface="+mn-ea"/>
                <a:cs typeface="+mn-cs"/>
              </a:rPr>
              <a:t>scikit</a:t>
            </a:r>
            <a:r>
              <a:rPr lang="en-US" sz="1200" b="0" i="0" u="none" strike="noStrike" kern="1200" dirty="0">
                <a:solidFill>
                  <a:schemeClr val="tx1"/>
                </a:solidFill>
                <a:effectLst/>
                <a:latin typeface="+mn-lt"/>
                <a:ea typeface="+mn-ea"/>
                <a:cs typeface="+mn-cs"/>
              </a:rPr>
              <a:t>-learn. Starting from Generalized linear models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Linear Regression), Support Vector Machines (SVM), Decision Trees to Bayesian methods – all of them are part of </a:t>
            </a:r>
            <a:r>
              <a:rPr lang="en-US" sz="1200" b="0" i="0" u="none" strike="noStrike" kern="1200" dirty="0" err="1">
                <a:solidFill>
                  <a:schemeClr val="tx1"/>
                </a:solidFill>
                <a:effectLst/>
                <a:latin typeface="+mn-lt"/>
                <a:ea typeface="+mn-ea"/>
                <a:cs typeface="+mn-cs"/>
              </a:rPr>
              <a:t>scikit</a:t>
            </a:r>
            <a:r>
              <a:rPr lang="en-US" sz="1200" b="0" i="0" u="none" strike="noStrike" kern="1200" dirty="0">
                <a:solidFill>
                  <a:schemeClr val="tx1"/>
                </a:solidFill>
                <a:effectLst/>
                <a:latin typeface="+mn-lt"/>
                <a:ea typeface="+mn-ea"/>
                <a:cs typeface="+mn-cs"/>
              </a:rPr>
              <a:t>-learn toolbox. The spread of algorithms is one of the big reasons for high usage of </a:t>
            </a:r>
            <a:r>
              <a:rPr lang="en-US" sz="1200" b="0" i="0" u="none" strike="noStrike" kern="1200" dirty="0" err="1">
                <a:solidFill>
                  <a:schemeClr val="tx1"/>
                </a:solidFill>
                <a:effectLst/>
                <a:latin typeface="+mn-lt"/>
                <a:ea typeface="+mn-ea"/>
                <a:cs typeface="+mn-cs"/>
              </a:rPr>
              <a:t>scikit</a:t>
            </a:r>
            <a:r>
              <a:rPr lang="en-US" sz="1200" b="0" i="0" u="none" strike="noStrike" kern="1200" dirty="0">
                <a:solidFill>
                  <a:schemeClr val="tx1"/>
                </a:solidFill>
                <a:effectLst/>
                <a:latin typeface="+mn-lt"/>
                <a:ea typeface="+mn-ea"/>
                <a:cs typeface="+mn-cs"/>
              </a:rPr>
              <a:t>-learn. I started using </a:t>
            </a:r>
            <a:r>
              <a:rPr lang="en-US" sz="1200" b="0" i="0" u="none" strike="noStrike" kern="1200" dirty="0" err="1">
                <a:solidFill>
                  <a:schemeClr val="tx1"/>
                </a:solidFill>
                <a:effectLst/>
                <a:latin typeface="+mn-lt"/>
                <a:ea typeface="+mn-ea"/>
                <a:cs typeface="+mn-cs"/>
              </a:rPr>
              <a:t>scikit</a:t>
            </a:r>
            <a:r>
              <a:rPr lang="en-US" sz="1200" b="0" i="0" u="none" strike="noStrike" kern="1200" dirty="0">
                <a:solidFill>
                  <a:schemeClr val="tx1"/>
                </a:solidFill>
                <a:effectLst/>
                <a:latin typeface="+mn-lt"/>
                <a:ea typeface="+mn-ea"/>
                <a:cs typeface="+mn-cs"/>
              </a:rPr>
              <a:t> to solve supervised learning problems and would recommend that to people new to </a:t>
            </a:r>
            <a:r>
              <a:rPr lang="en-US" sz="1200" b="0" i="0" u="none" strike="noStrike" kern="1200" dirty="0" err="1">
                <a:solidFill>
                  <a:schemeClr val="tx1"/>
                </a:solidFill>
                <a:effectLst/>
                <a:latin typeface="+mn-lt"/>
                <a:ea typeface="+mn-ea"/>
                <a:cs typeface="+mn-cs"/>
              </a:rPr>
              <a:t>scikit</a:t>
            </a:r>
            <a:r>
              <a:rPr lang="en-US" sz="1200" b="0" i="0" u="none" strike="noStrike" kern="1200" dirty="0">
                <a:solidFill>
                  <a:schemeClr val="tx1"/>
                </a:solidFill>
                <a:effectLst/>
                <a:latin typeface="+mn-lt"/>
                <a:ea typeface="+mn-ea"/>
                <a:cs typeface="+mn-cs"/>
              </a:rPr>
              <a:t> / machine learning as well.</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2. There are various methods to check the accuracy of supervised models on unseen data.</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3. Again there is a large spread of algorithms in the offering – starting from clustering, factor analysis, principal component analysis to unsupervised neural networks.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4. This came in handy while learning </a:t>
            </a:r>
            <a:r>
              <a:rPr lang="en-US" sz="1200" b="0" i="0" u="none" strike="noStrike" kern="1200" dirty="0" err="1">
                <a:solidFill>
                  <a:schemeClr val="tx1"/>
                </a:solidFill>
                <a:effectLst/>
                <a:latin typeface="+mn-lt"/>
                <a:ea typeface="+mn-ea"/>
                <a:cs typeface="+mn-cs"/>
              </a:rPr>
              <a:t>scikit</a:t>
            </a:r>
            <a:r>
              <a:rPr lang="en-US" sz="1200" b="0" i="0" u="none" strike="noStrike" kern="1200" dirty="0">
                <a:solidFill>
                  <a:schemeClr val="tx1"/>
                </a:solidFill>
                <a:effectLst/>
                <a:latin typeface="+mn-lt"/>
                <a:ea typeface="+mn-ea"/>
                <a:cs typeface="+mn-cs"/>
              </a:rPr>
              <a:t>-learn. I had learnt SAS using various academic datasets (e.g. IRIS dataset, Boston House prices dataset). Having them handy while learning a new library helped a lot.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5. Useful for extracting features from images and text (e.g. Bag of words)</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2229B66-D40F-614F-A6B3-6A4695B53C4A}" type="slidenum">
              <a:rPr lang="en-US" smtClean="0"/>
              <a:t>23</a:t>
            </a:fld>
            <a:endParaRPr lang="en-US"/>
          </a:p>
        </p:txBody>
      </p:sp>
    </p:spTree>
    <p:extLst>
      <p:ext uri="{BB962C8B-B14F-4D97-AF65-F5344CB8AC3E}">
        <p14:creationId xmlns:p14="http://schemas.microsoft.com/office/powerpoint/2010/main" val="2122757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There’s a </a:t>
            </a:r>
            <a:r>
              <a:rPr lang="en-US" dirty="0" err="1"/>
              <a:t>machine_learning_map</a:t>
            </a:r>
            <a:r>
              <a:rPr lang="en-US" sz="1200" b="0" i="0" u="none" strike="noStrike" kern="1200" dirty="0">
                <a:solidFill>
                  <a:schemeClr val="tx1"/>
                </a:solidFill>
                <a:effectLst/>
                <a:latin typeface="+mn-lt"/>
                <a:ea typeface="+mn-ea"/>
                <a:cs typeface="+mn-cs"/>
              </a:rPr>
              <a:t> available </a:t>
            </a:r>
            <a:r>
              <a:rPr lang="en-US" sz="1200" b="0" i="0" u="sng" kern="1200" dirty="0">
                <a:solidFill>
                  <a:schemeClr val="tx1"/>
                </a:solidFill>
                <a:effectLst/>
                <a:latin typeface="+mn-lt"/>
                <a:ea typeface="+mn-ea"/>
                <a:cs typeface="+mn-cs"/>
                <a:hlinkClick r:id="rId3"/>
              </a:rPr>
              <a:t>on scikit learn’s website</a:t>
            </a:r>
            <a:r>
              <a:rPr lang="en-US" sz="1200" b="0" i="0" u="none" strike="noStrike" kern="1200" dirty="0">
                <a:solidFill>
                  <a:schemeClr val="tx1"/>
                </a:solidFill>
                <a:effectLst/>
                <a:latin typeface="+mn-lt"/>
                <a:ea typeface="+mn-ea"/>
                <a:cs typeface="+mn-cs"/>
              </a:rPr>
              <a:t> that we can use as a quick reference when choosing an algorithm. It looks something like this:</a:t>
            </a:r>
            <a:endParaRPr lang="en-US" dirty="0"/>
          </a:p>
        </p:txBody>
      </p:sp>
      <p:sp>
        <p:nvSpPr>
          <p:cNvPr id="4" name="Slide Number Placeholder 3"/>
          <p:cNvSpPr>
            <a:spLocks noGrp="1"/>
          </p:cNvSpPr>
          <p:nvPr>
            <p:ph type="sldNum" sz="quarter" idx="5"/>
          </p:nvPr>
        </p:nvSpPr>
        <p:spPr/>
        <p:txBody>
          <a:bodyPr/>
          <a:lstStyle/>
          <a:p>
            <a:fld id="{32229B66-D40F-614F-A6B3-6A4695B53C4A}" type="slidenum">
              <a:rPr lang="en-US" smtClean="0"/>
              <a:t>24</a:t>
            </a:fld>
            <a:endParaRPr lang="en-US"/>
          </a:p>
        </p:txBody>
      </p:sp>
    </p:spTree>
    <p:extLst>
      <p:ext uri="{BB962C8B-B14F-4D97-AF65-F5344CB8AC3E}">
        <p14:creationId xmlns:p14="http://schemas.microsoft.com/office/powerpoint/2010/main" val="391831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Support Vectors Classifier tries to find the best hyperplane to separate the different classes by maximizing the distance between sample points and the hyperplane.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gamma is a parameter for non linear hyperplanes. The higher the gamma value it tries to exactly fit the training data set</a:t>
            </a:r>
            <a:endParaRPr lang="en-US" dirty="0"/>
          </a:p>
        </p:txBody>
      </p:sp>
      <p:sp>
        <p:nvSpPr>
          <p:cNvPr id="4" name="Slide Number Placeholder 3"/>
          <p:cNvSpPr>
            <a:spLocks noGrp="1"/>
          </p:cNvSpPr>
          <p:nvPr>
            <p:ph type="sldNum" sz="quarter" idx="5"/>
          </p:nvPr>
        </p:nvSpPr>
        <p:spPr/>
        <p:txBody>
          <a:bodyPr/>
          <a:lstStyle/>
          <a:p>
            <a:fld id="{32229B66-D40F-614F-A6B3-6A4695B53C4A}" type="slidenum">
              <a:rPr lang="en-US" smtClean="0"/>
              <a:t>27</a:t>
            </a:fld>
            <a:endParaRPr lang="en-US"/>
          </a:p>
        </p:txBody>
      </p:sp>
    </p:spTree>
    <p:extLst>
      <p:ext uri="{BB962C8B-B14F-4D97-AF65-F5344CB8AC3E}">
        <p14:creationId xmlns:p14="http://schemas.microsoft.com/office/powerpoint/2010/main" val="130135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a:solidFill>
                  <a:schemeClr val="tx1"/>
                </a:solidFill>
                <a:effectLst/>
                <a:latin typeface="+mn-lt"/>
                <a:ea typeface="+mn-ea"/>
                <a:cs typeface="+mn-cs"/>
              </a:rPr>
              <a:t>Accuracy</a:t>
            </a:r>
            <a:r>
              <a:rPr lang="en-US" sz="1200" b="0" i="0" u="none" strike="noStrike" kern="1200" dirty="0">
                <a:solidFill>
                  <a:schemeClr val="tx1"/>
                </a:solidFill>
                <a:effectLst/>
                <a:latin typeface="+mn-lt"/>
                <a:ea typeface="+mn-ea"/>
                <a:cs typeface="+mn-cs"/>
              </a:rPr>
              <a:t> - Accuracy is the most intuitive performance measure and it is simply a ratio of correctly predicted observation to the total observations. One may think that, if we have high accuracy then our model is best. Yes, accuracy is a great measure but only when you have symmetric datasets where values of false positive and false negatives are almost same. Therefore, you have to look at other parameters to evaluate the performance of your model. For our model, we have got 0.803 which means our model is approx. 80% accurate.</a:t>
            </a:r>
          </a:p>
          <a:p>
            <a:pPr fontAlgn="base"/>
            <a:r>
              <a:rPr lang="en-US" sz="1200" b="0" i="0" u="none" strike="noStrike" kern="1200" dirty="0">
                <a:solidFill>
                  <a:schemeClr val="tx1"/>
                </a:solidFill>
                <a:effectLst/>
                <a:latin typeface="+mn-lt"/>
                <a:ea typeface="+mn-ea"/>
                <a:cs typeface="+mn-cs"/>
              </a:rPr>
              <a:t>Accuracy = TP+TN/TP+FP+FN+TN</a:t>
            </a:r>
          </a:p>
          <a:p>
            <a:pPr fontAlgn="base"/>
            <a:r>
              <a:rPr lang="en-US" sz="1200" b="1" i="0" u="none" strike="noStrike" kern="1200" dirty="0">
                <a:solidFill>
                  <a:schemeClr val="tx1"/>
                </a:solidFill>
                <a:effectLst/>
                <a:latin typeface="+mn-lt"/>
                <a:ea typeface="+mn-ea"/>
                <a:cs typeface="+mn-cs"/>
              </a:rPr>
              <a:t>Precision</a:t>
            </a:r>
            <a:r>
              <a:rPr lang="en-US" sz="1200" b="0" i="0" u="none" strike="noStrike" kern="1200" dirty="0">
                <a:solidFill>
                  <a:schemeClr val="tx1"/>
                </a:solidFill>
                <a:effectLst/>
                <a:latin typeface="+mn-lt"/>
                <a:ea typeface="+mn-ea"/>
                <a:cs typeface="+mn-cs"/>
              </a:rPr>
              <a:t> - Precision is the ratio of correctly predicted positive observations to the total predicted positive observations. The question that this metric answer is of all passengers that labeled as survived, how many actually survived? High precision relates to the low false positive rate. We have got 0.788 precision which is pretty good.</a:t>
            </a:r>
          </a:p>
          <a:p>
            <a:pPr fontAlgn="base"/>
            <a:r>
              <a:rPr lang="en-US" sz="1200" b="0" i="0" u="none" strike="noStrike" kern="1200" dirty="0">
                <a:solidFill>
                  <a:schemeClr val="tx1"/>
                </a:solidFill>
                <a:effectLst/>
                <a:latin typeface="+mn-lt"/>
                <a:ea typeface="+mn-ea"/>
                <a:cs typeface="+mn-cs"/>
              </a:rPr>
              <a:t>Precision = TP/TP+FP</a:t>
            </a:r>
          </a:p>
          <a:p>
            <a:pPr fontAlgn="base"/>
            <a:r>
              <a:rPr lang="en-US" sz="1200" b="1" i="0" u="none" strike="noStrike" kern="1200" dirty="0">
                <a:solidFill>
                  <a:schemeClr val="tx1"/>
                </a:solidFill>
                <a:effectLst/>
                <a:latin typeface="+mn-lt"/>
                <a:ea typeface="+mn-ea"/>
                <a:cs typeface="+mn-cs"/>
              </a:rPr>
              <a:t>Recall </a:t>
            </a:r>
            <a:r>
              <a:rPr lang="en-US" sz="1200" b="0" i="0" u="none" strike="noStrike" kern="1200" dirty="0">
                <a:solidFill>
                  <a:schemeClr val="tx1"/>
                </a:solidFill>
                <a:effectLst/>
                <a:latin typeface="+mn-lt"/>
                <a:ea typeface="+mn-ea"/>
                <a:cs typeface="+mn-cs"/>
              </a:rPr>
              <a:t>(Sensitivity) - Recall is the ratio of correctly predicted positive observations to the all observations in actual class - yes. The question recall answers is: Of all the passengers that truly survived, how many did we label? We have got recall of 0.631 which is good for this model as it’s above 0.5.</a:t>
            </a:r>
          </a:p>
          <a:p>
            <a:pPr fontAlgn="base"/>
            <a:r>
              <a:rPr lang="en-US" sz="1200" b="0" i="0" u="none" strike="noStrike" kern="1200" dirty="0">
                <a:solidFill>
                  <a:schemeClr val="tx1"/>
                </a:solidFill>
                <a:effectLst/>
                <a:latin typeface="+mn-lt"/>
                <a:ea typeface="+mn-ea"/>
                <a:cs typeface="+mn-cs"/>
              </a:rPr>
              <a:t>Recall = TP/TP+FN</a:t>
            </a:r>
          </a:p>
          <a:p>
            <a:pPr fontAlgn="base"/>
            <a:r>
              <a:rPr lang="en-US" sz="1200" b="1" i="0" u="none" strike="noStrike" kern="1200" dirty="0">
                <a:solidFill>
                  <a:schemeClr val="tx1"/>
                </a:solidFill>
                <a:effectLst/>
                <a:latin typeface="+mn-lt"/>
                <a:ea typeface="+mn-ea"/>
                <a:cs typeface="+mn-cs"/>
              </a:rPr>
              <a:t>F1 score</a:t>
            </a:r>
            <a:r>
              <a:rPr lang="en-US" sz="1200" b="0" i="0" u="none" strike="noStrike" kern="1200" dirty="0">
                <a:solidFill>
                  <a:schemeClr val="tx1"/>
                </a:solidFill>
                <a:effectLst/>
                <a:latin typeface="+mn-lt"/>
                <a:ea typeface="+mn-ea"/>
                <a:cs typeface="+mn-cs"/>
              </a:rPr>
              <a:t> - F1 Score is the weighted average of Precision and Recall. Therefore, this score takes both false positives and false negatives into account. Intuitively it is not as easy to understand as accuracy, but F1 is usually more useful than accuracy, especially if you have an uneven class distribution. Accuracy works best if false positives and false negatives have similar cost. If the cost of false positives and false negatives are very different, it’s better to look at both Precision and Recall. In our case, F1 score is 0.701.</a:t>
            </a:r>
          </a:p>
          <a:p>
            <a:pPr fontAlgn="base"/>
            <a:r>
              <a:rPr lang="en-US" sz="1200" b="0" i="0" u="none" strike="noStrike" kern="1200" dirty="0">
                <a:solidFill>
                  <a:schemeClr val="tx1"/>
                </a:solidFill>
                <a:effectLst/>
                <a:latin typeface="+mn-lt"/>
                <a:ea typeface="+mn-ea"/>
                <a:cs typeface="+mn-cs"/>
              </a:rPr>
              <a:t>F1 Score = 2*(Recall * Precision) / (Recall + Precision)</a:t>
            </a:r>
          </a:p>
          <a:p>
            <a:endParaRPr lang="en-US" dirty="0"/>
          </a:p>
          <a:p>
            <a:r>
              <a:rPr lang="en-US" dirty="0"/>
              <a:t>https://</a:t>
            </a:r>
            <a:r>
              <a:rPr lang="en-US" dirty="0" err="1"/>
              <a:t>blog.exsilio.com</a:t>
            </a:r>
            <a:r>
              <a:rPr lang="en-US" dirty="0"/>
              <a:t>/all/accuracy-precision-recall-f1-score-interpretation-of-performance-measures/</a:t>
            </a:r>
          </a:p>
        </p:txBody>
      </p:sp>
      <p:sp>
        <p:nvSpPr>
          <p:cNvPr id="4" name="Slide Number Placeholder 3"/>
          <p:cNvSpPr>
            <a:spLocks noGrp="1"/>
          </p:cNvSpPr>
          <p:nvPr>
            <p:ph type="sldNum" sz="quarter" idx="5"/>
          </p:nvPr>
        </p:nvSpPr>
        <p:spPr/>
        <p:txBody>
          <a:bodyPr/>
          <a:lstStyle/>
          <a:p>
            <a:fld id="{32229B66-D40F-614F-A6B3-6A4695B53C4A}" type="slidenum">
              <a:rPr lang="en-US" smtClean="0"/>
              <a:t>33</a:t>
            </a:fld>
            <a:endParaRPr lang="en-US"/>
          </a:p>
        </p:txBody>
      </p:sp>
    </p:spTree>
    <p:extLst>
      <p:ext uri="{BB962C8B-B14F-4D97-AF65-F5344CB8AC3E}">
        <p14:creationId xmlns:p14="http://schemas.microsoft.com/office/powerpoint/2010/main" val="3364091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3076" name="Rectangle 4"/>
          <p:cNvSpPr>
            <a:spLocks noGrp="1" noChangeArrowheads="1"/>
          </p:cNvSpPr>
          <p:nvPr>
            <p:ph type="ctrTitle"/>
          </p:nvPr>
        </p:nvSpPr>
        <p:spPr>
          <a:xfrm>
            <a:off x="323850" y="1916113"/>
            <a:ext cx="7772400" cy="663575"/>
          </a:xfrm>
        </p:spPr>
        <p:txBody>
          <a:bodyPr/>
          <a:lstStyle>
            <a:lvl1pPr>
              <a:defRPr sz="3600" noProof="1"/>
            </a:lvl1pPr>
          </a:lstStyle>
          <a:p>
            <a:pPr lvl="0"/>
            <a:r>
              <a:rPr lang="en-US" altLang="en-US" noProof="1"/>
              <a:t>Click to edit Master title style</a:t>
            </a:r>
          </a:p>
        </p:txBody>
      </p:sp>
      <p:sp>
        <p:nvSpPr>
          <p:cNvPr id="3077" name="Rectangle 5"/>
          <p:cNvSpPr>
            <a:spLocks noGrp="1" noChangeArrowheads="1"/>
          </p:cNvSpPr>
          <p:nvPr>
            <p:ph type="subTitle" idx="1"/>
          </p:nvPr>
        </p:nvSpPr>
        <p:spPr>
          <a:xfrm>
            <a:off x="323850" y="2816225"/>
            <a:ext cx="6400800" cy="1620838"/>
          </a:xfrm>
        </p:spPr>
        <p:txBody>
          <a:bodyPr/>
          <a:lstStyle>
            <a:lvl1pPr marL="0" indent="0">
              <a:buFontTx/>
              <a:buNone/>
              <a:defRPr noProof="1"/>
            </a:lvl1pPr>
          </a:lstStyle>
          <a:p>
            <a:pPr lvl="0"/>
            <a:r>
              <a:rPr lang="en-US" altLang="en-US" noProof="1"/>
              <a:t>Click to edit Master subtitle style</a:t>
            </a:r>
          </a:p>
        </p:txBody>
      </p:sp>
    </p:spTree>
    <p:extLst>
      <p:ext uri="{BB962C8B-B14F-4D97-AF65-F5344CB8AC3E}">
        <p14:creationId xmlns:p14="http://schemas.microsoft.com/office/powerpoint/2010/main" val="73414708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iterate type="lt">
                                    <p:tmPct val="4000"/>
                                  </p:iterate>
                                  <p:childTnLst>
                                    <p:set>
                                      <p:cBhvr>
                                        <p:cTn id="6" dur="1" fill="hold">
                                          <p:stCondLst>
                                            <p:cond delay="0"/>
                                          </p:stCondLst>
                                        </p:cTn>
                                        <p:tgtEl>
                                          <p:spTgt spid="3076"/>
                                        </p:tgtEl>
                                        <p:attrNameLst>
                                          <p:attrName>style.visibility</p:attrName>
                                        </p:attrNameLst>
                                      </p:cBhvr>
                                      <p:to>
                                        <p:strVal val="visible"/>
                                      </p:to>
                                    </p:set>
                                    <p:anim calcmode="lin" valueType="num">
                                      <p:cBhvr>
                                        <p:cTn id="7" dur="500" fill="hold"/>
                                        <p:tgtEl>
                                          <p:spTgt spid="3076"/>
                                        </p:tgtEl>
                                        <p:attrNameLst>
                                          <p:attrName>ppt_w</p:attrName>
                                        </p:attrNameLst>
                                      </p:cBhvr>
                                      <p:tavLst>
                                        <p:tav tm="0">
                                          <p:val>
                                            <p:fltVal val="0"/>
                                          </p:val>
                                        </p:tav>
                                        <p:tav tm="100000">
                                          <p:val>
                                            <p:strVal val="#ppt_w"/>
                                          </p:val>
                                        </p:tav>
                                      </p:tavLst>
                                    </p:anim>
                                    <p:anim calcmode="lin" valueType="num">
                                      <p:cBhvr>
                                        <p:cTn id="8" dur="500" fill="hold"/>
                                        <p:tgtEl>
                                          <p:spTgt spid="3076"/>
                                        </p:tgtEl>
                                        <p:attrNameLst>
                                          <p:attrName>ppt_h</p:attrName>
                                        </p:attrNameLst>
                                      </p:cBhvr>
                                      <p:tavLst>
                                        <p:tav tm="0">
                                          <p:val>
                                            <p:fltVal val="0"/>
                                          </p:val>
                                        </p:tav>
                                        <p:tav tm="100000">
                                          <p:val>
                                            <p:strVal val="#ppt_h"/>
                                          </p:val>
                                        </p:tav>
                                      </p:tavLst>
                                    </p:anim>
                                    <p:animEffect transition="in" filter="fade">
                                      <p:cBhvr>
                                        <p:cTn id="9" dur="500"/>
                                        <p:tgtEl>
                                          <p:spTgt spid="3076"/>
                                        </p:tgtEl>
                                      </p:cBhvr>
                                    </p:animEffect>
                                  </p:childTnLst>
                                </p:cTn>
                              </p:par>
                            </p:childTnLst>
                          </p:cTn>
                        </p:par>
                        <p:par>
                          <p:cTn id="10" fill="hold" nodeType="afterGroup">
                            <p:stCondLst>
                              <p:cond delay="1020"/>
                            </p:stCondLst>
                            <p:childTnLst>
                              <p:par>
                                <p:cTn id="11" presetID="42" presetClass="entr" presetSubtype="0" fill="hold" grpId="0" nodeType="afterEffect">
                                  <p:stCondLst>
                                    <p:cond delay="0"/>
                                  </p:stCondLst>
                                  <p:childTnLst>
                                    <p:set>
                                      <p:cBhvr>
                                        <p:cTn id="12" dur="1" fill="hold">
                                          <p:stCondLst>
                                            <p:cond delay="0"/>
                                          </p:stCondLst>
                                        </p:cTn>
                                        <p:tgtEl>
                                          <p:spTgt spid="3077">
                                            <p:txEl>
                                              <p:pRg st="0" end="0"/>
                                            </p:txEl>
                                          </p:spTgt>
                                        </p:tgtEl>
                                        <p:attrNameLst>
                                          <p:attrName>style.visibility</p:attrName>
                                        </p:attrNameLst>
                                      </p:cBhvr>
                                      <p:to>
                                        <p:strVal val="visible"/>
                                      </p:to>
                                    </p:set>
                                    <p:animEffect transition="in" filter="fade">
                                      <p:cBhvr>
                                        <p:cTn id="13" dur="500"/>
                                        <p:tgtEl>
                                          <p:spTgt spid="3077">
                                            <p:txEl>
                                              <p:pRg st="0" end="0"/>
                                            </p:txEl>
                                          </p:spTgt>
                                        </p:tgtEl>
                                      </p:cBhvr>
                                    </p:animEffect>
                                    <p:anim calcmode="lin" valueType="num">
                                      <p:cBhvr>
                                        <p:cTn id="14" dur="500" fill="hold"/>
                                        <p:tgtEl>
                                          <p:spTgt spid="3077">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307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build="p">
        <p:tmplLst>
          <p:tmpl lvl="1">
            <p:tnLst>
              <p:par>
                <p:cTn presetID="42" presetClass="entr" presetSubtype="0" fill="hold" nodeType="afterEffect">
                  <p:stCondLst>
                    <p:cond delay="0"/>
                  </p:stCondLst>
                  <p:childTnLst>
                    <p:set>
                      <p:cBhvr>
                        <p:cTn dur="1" fill="hold">
                          <p:stCondLst>
                            <p:cond delay="0"/>
                          </p:stCondLst>
                        </p:cTn>
                        <p:tgtEl>
                          <p:spTgt spid="3077"/>
                        </p:tgtEl>
                        <p:attrNameLst>
                          <p:attrName>style.visibility</p:attrName>
                        </p:attrNameLst>
                      </p:cBhvr>
                      <p:to>
                        <p:strVal val="visible"/>
                      </p:to>
                    </p:set>
                    <p:animEffect transition="in" filter="fade">
                      <p:cBhvr>
                        <p:cTn dur="500"/>
                        <p:tgtEl>
                          <p:spTgt spid="3077"/>
                        </p:tgtEl>
                      </p:cBhvr>
                    </p:animEffect>
                    <p:anim calcmode="lin" valueType="num">
                      <p:cBhvr>
                        <p:cTn dur="500" fill="hold"/>
                        <p:tgtEl>
                          <p:spTgt spid="3077"/>
                        </p:tgtEl>
                        <p:attrNameLst>
                          <p:attrName>ppt_x</p:attrName>
                        </p:attrNameLst>
                      </p:cBhvr>
                      <p:tavLst>
                        <p:tav tm="0">
                          <p:val>
                            <p:strVal val="#ppt_x"/>
                          </p:val>
                        </p:tav>
                        <p:tav tm="100000">
                          <p:val>
                            <p:strVal val="#ppt_x"/>
                          </p:val>
                        </p:tav>
                      </p:tavLst>
                    </p:anim>
                    <p:anim calcmode="lin" valueType="num">
                      <p:cBhvr>
                        <p:cTn dur="500" fill="hold"/>
                        <p:tgtEl>
                          <p:spTgt spid="307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408738"/>
            <a:ext cx="2133600" cy="349250"/>
          </a:xfrm>
          <a:prstGeom prst="rect">
            <a:avLst/>
          </a:prstGeom>
        </p:spPr>
        <p:txBody>
          <a:bodyPr/>
          <a:lstStyle>
            <a:lvl1pPr>
              <a:defRPr/>
            </a:lvl1pPr>
          </a:lstStyle>
          <a:p>
            <a:fld id="{F040C4CC-A317-644A-A963-5B3A83B705FC}" type="datetimeFigureOut">
              <a:rPr lang="en-US" smtClean="0"/>
              <a:t>9/27/21</a:t>
            </a:fld>
            <a:endParaRPr lang="en-US"/>
          </a:p>
        </p:txBody>
      </p:sp>
      <p:sp>
        <p:nvSpPr>
          <p:cNvPr id="5" name="Footer Placeholder 4"/>
          <p:cNvSpPr>
            <a:spLocks noGrp="1"/>
          </p:cNvSpPr>
          <p:nvPr>
            <p:ph type="ftr" sz="quarter" idx="11"/>
          </p:nvPr>
        </p:nvSpPr>
        <p:spPr>
          <a:xfrm>
            <a:off x="2663825" y="6408738"/>
            <a:ext cx="3816350" cy="349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408738"/>
            <a:ext cx="2133600" cy="349250"/>
          </a:xfrm>
          <a:prstGeom prst="rect">
            <a:avLst/>
          </a:prstGeom>
        </p:spPr>
        <p:txBody>
          <a:bodyPr/>
          <a:lstStyle>
            <a:lvl1pPr>
              <a:defRPr/>
            </a:lvl1pPr>
          </a:lstStyle>
          <a:p>
            <a:fld id="{0659A859-53A4-5D48-BFDD-71BC307D36A9}" type="slidenum">
              <a:rPr lang="en-US" smtClean="0"/>
              <a:t>‹#›</a:t>
            </a:fld>
            <a:endParaRPr lang="en-US"/>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7587445" y="5124522"/>
            <a:ext cx="1556555" cy="1295400"/>
          </a:xfrm>
          <a:prstGeom prst="rect">
            <a:avLst/>
          </a:prstGeom>
        </p:spPr>
      </p:pic>
    </p:spTree>
    <p:extLst>
      <p:ext uri="{BB962C8B-B14F-4D97-AF65-F5344CB8AC3E}">
        <p14:creationId xmlns:p14="http://schemas.microsoft.com/office/powerpoint/2010/main" val="532624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0" y="211138"/>
            <a:ext cx="2152650" cy="59150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1438" y="211138"/>
            <a:ext cx="6310312" cy="59150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408738"/>
            <a:ext cx="2133600" cy="349250"/>
          </a:xfrm>
          <a:prstGeom prst="rect">
            <a:avLst/>
          </a:prstGeom>
        </p:spPr>
        <p:txBody>
          <a:bodyPr/>
          <a:lstStyle>
            <a:lvl1pPr>
              <a:defRPr/>
            </a:lvl1pPr>
          </a:lstStyle>
          <a:p>
            <a:fld id="{F040C4CC-A317-644A-A963-5B3A83B705FC}" type="datetimeFigureOut">
              <a:rPr lang="en-US" smtClean="0"/>
              <a:t>9/27/21</a:t>
            </a:fld>
            <a:endParaRPr lang="en-US"/>
          </a:p>
        </p:txBody>
      </p:sp>
      <p:sp>
        <p:nvSpPr>
          <p:cNvPr id="5" name="Footer Placeholder 4"/>
          <p:cNvSpPr>
            <a:spLocks noGrp="1"/>
          </p:cNvSpPr>
          <p:nvPr>
            <p:ph type="ftr" sz="quarter" idx="11"/>
          </p:nvPr>
        </p:nvSpPr>
        <p:spPr>
          <a:xfrm>
            <a:off x="2663825" y="6408738"/>
            <a:ext cx="3816350" cy="349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408738"/>
            <a:ext cx="2133600" cy="349250"/>
          </a:xfrm>
          <a:prstGeom prst="rect">
            <a:avLst/>
          </a:prstGeom>
        </p:spPr>
        <p:txBody>
          <a:bodyPr/>
          <a:lstStyle>
            <a:lvl1pPr>
              <a:defRPr/>
            </a:lvl1pPr>
          </a:lstStyle>
          <a:p>
            <a:fld id="{0659A859-53A4-5D48-BFDD-71BC307D36A9}" type="slidenum">
              <a:rPr lang="en-US" smtClean="0"/>
              <a:t>‹#›</a:t>
            </a:fld>
            <a:endParaRPr lang="en-US"/>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7587445" y="5124522"/>
            <a:ext cx="1556555" cy="1295400"/>
          </a:xfrm>
          <a:prstGeom prst="rect">
            <a:avLst/>
          </a:prstGeom>
        </p:spPr>
      </p:pic>
    </p:spTree>
    <p:extLst>
      <p:ext uri="{BB962C8B-B14F-4D97-AF65-F5344CB8AC3E}">
        <p14:creationId xmlns:p14="http://schemas.microsoft.com/office/powerpoint/2010/main" val="25747505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p:txBody>
          <a:bodyPr/>
          <a:lstStyle>
            <a:lvl1pPr>
              <a:defRPr/>
            </a:lvl1pPr>
            <a:lvl2pPr>
              <a:defRPr/>
            </a:lvl2pPr>
            <a:lvl3pPr>
              <a:defRPr/>
            </a:lvl3pPr>
            <a:lvl4pPr>
              <a:defRPr/>
            </a:lvl4pPr>
          </a:lstStyle>
          <a:p>
            <a:pPr lvl="0"/>
            <a:r>
              <a:rPr lang="en-US" dirty="0"/>
              <a:t>Click to </a:t>
            </a:r>
            <a:r>
              <a:rPr lang="en-US" dirty="0" err="1"/>
              <a:t>ehhhgdit</a:t>
            </a:r>
            <a:r>
              <a:rPr lang="en-US" dirty="0"/>
              <a:t> Master text styles</a:t>
            </a:r>
          </a:p>
          <a:p>
            <a:pPr lvl="1"/>
            <a:r>
              <a:rPr lang="en-US" dirty="0"/>
              <a:t>Second </a:t>
            </a:r>
            <a:r>
              <a:rPr lang="en-US" dirty="0" err="1"/>
              <a:t>lghgevel</a:t>
            </a:r>
            <a:endParaRPr lang="en-US" dirty="0"/>
          </a:p>
          <a:p>
            <a:pPr lvl="2"/>
            <a:r>
              <a:rPr lang="en-US" dirty="0"/>
              <a:t>Third </a:t>
            </a:r>
            <a:r>
              <a:rPr lang="en-US" dirty="0" err="1"/>
              <a:t>lghgevel</a:t>
            </a:r>
            <a:endParaRPr lang="en-US" dirty="0"/>
          </a:p>
          <a:p>
            <a:pPr lvl="3"/>
            <a:r>
              <a:rPr lang="en-US" dirty="0" err="1"/>
              <a:t>Fourthghh</a:t>
            </a:r>
            <a:r>
              <a:rPr lang="en-US" dirty="0"/>
              <a:t> level</a:t>
            </a:r>
          </a:p>
          <a:p>
            <a:pPr lvl="4"/>
            <a:r>
              <a:rPr lang="en-US" dirty="0"/>
              <a:t>Fifth level</a:t>
            </a:r>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7587445" y="5124522"/>
            <a:ext cx="1556555" cy="1295400"/>
          </a:xfrm>
          <a:prstGeom prst="rect">
            <a:avLst/>
          </a:prstGeom>
        </p:spPr>
      </p:pic>
      <p:pic>
        <p:nvPicPr>
          <p:cNvPr id="9" name="图片 19"/>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082337" y="18011"/>
            <a:ext cx="1066800" cy="111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066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pic>
        <p:nvPicPr>
          <p:cNvPr id="7" name="图片 19"/>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082337" y="18011"/>
            <a:ext cx="1066800" cy="111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228600" y="138906"/>
            <a:ext cx="1855085" cy="1543843"/>
          </a:xfrm>
          <a:prstGeom prst="rect">
            <a:avLst/>
          </a:prstGeom>
        </p:spPr>
      </p:pic>
      <p:sp>
        <p:nvSpPr>
          <p:cNvPr id="5" name="Footer Placeholder 4"/>
          <p:cNvSpPr>
            <a:spLocks noGrp="1"/>
          </p:cNvSpPr>
          <p:nvPr>
            <p:ph type="ftr" sz="quarter" idx="11"/>
          </p:nvPr>
        </p:nvSpPr>
        <p:spPr>
          <a:xfrm>
            <a:off x="2663825" y="6408738"/>
            <a:ext cx="3816350" cy="349250"/>
          </a:xfrm>
          <a:prstGeom prst="rect">
            <a:avLst/>
          </a:prstGeom>
        </p:spPr>
        <p:txBody>
          <a:bodyPr/>
          <a:lstStyle>
            <a:lvl1pPr>
              <a:defRPr/>
            </a:lvl1pPr>
          </a:lstStyle>
          <a:p>
            <a:endParaRPr lang="en-US"/>
          </a:p>
        </p:txBody>
      </p:sp>
      <p:sp>
        <p:nvSpPr>
          <p:cNvPr id="4" name="Date Placeholder 3"/>
          <p:cNvSpPr>
            <a:spLocks noGrp="1"/>
          </p:cNvSpPr>
          <p:nvPr>
            <p:ph type="dt" sz="half" idx="10"/>
          </p:nvPr>
        </p:nvSpPr>
        <p:spPr>
          <a:xfrm>
            <a:off x="457200" y="6408738"/>
            <a:ext cx="2133600" cy="349250"/>
          </a:xfrm>
          <a:prstGeom prst="rect">
            <a:avLst/>
          </a:prstGeom>
        </p:spPr>
        <p:txBody>
          <a:bodyPr/>
          <a:lstStyle>
            <a:lvl1pPr>
              <a:defRPr/>
            </a:lvl1pPr>
          </a:lstStyle>
          <a:p>
            <a:fld id="{F040C4CC-A317-644A-A963-5B3A83B705FC}" type="datetimeFigureOut">
              <a:rPr lang="en-US" smtClean="0"/>
              <a:t>9/27/21</a:t>
            </a:fld>
            <a:endParaRPr lang="en-US"/>
          </a:p>
        </p:txBody>
      </p:sp>
      <p:sp>
        <p:nvSpPr>
          <p:cNvPr id="6" name="Slide Number Placeholder 5"/>
          <p:cNvSpPr>
            <a:spLocks noGrp="1"/>
          </p:cNvSpPr>
          <p:nvPr>
            <p:ph type="sldNum" sz="quarter" idx="12"/>
          </p:nvPr>
        </p:nvSpPr>
        <p:spPr>
          <a:xfrm>
            <a:off x="6553200" y="6408738"/>
            <a:ext cx="2133600" cy="349250"/>
          </a:xfrm>
          <a:prstGeom prst="rect">
            <a:avLst/>
          </a:prstGeom>
        </p:spPr>
        <p:txBody>
          <a:bodyPr/>
          <a:lstStyle>
            <a:lvl1pPr>
              <a:defRPr/>
            </a:lvl1pPr>
          </a:lstStyle>
          <a:p>
            <a:fld id="{0659A859-53A4-5D48-BFDD-71BC307D36A9}" type="slidenum">
              <a:rPr lang="en-US" smtClean="0"/>
              <a:t>‹#›</a:t>
            </a:fld>
            <a:endParaRPr lang="en-US"/>
          </a:p>
        </p:txBody>
      </p:sp>
    </p:spTree>
    <p:extLst>
      <p:ext uri="{BB962C8B-B14F-4D97-AF65-F5344CB8AC3E}">
        <p14:creationId xmlns:p14="http://schemas.microsoft.com/office/powerpoint/2010/main" val="6176050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25538"/>
            <a:ext cx="4038600" cy="5000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25538"/>
            <a:ext cx="4038600" cy="5000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408738"/>
            <a:ext cx="2133600" cy="349250"/>
          </a:xfrm>
          <a:prstGeom prst="rect">
            <a:avLst/>
          </a:prstGeom>
        </p:spPr>
        <p:txBody>
          <a:bodyPr/>
          <a:lstStyle>
            <a:lvl1pPr>
              <a:defRPr/>
            </a:lvl1pPr>
          </a:lstStyle>
          <a:p>
            <a:fld id="{F040C4CC-A317-644A-A963-5B3A83B705FC}" type="datetimeFigureOut">
              <a:rPr lang="en-US" smtClean="0"/>
              <a:t>9/27/21</a:t>
            </a:fld>
            <a:endParaRPr lang="en-US"/>
          </a:p>
        </p:txBody>
      </p:sp>
      <p:sp>
        <p:nvSpPr>
          <p:cNvPr id="6" name="Footer Placeholder 5"/>
          <p:cNvSpPr>
            <a:spLocks noGrp="1"/>
          </p:cNvSpPr>
          <p:nvPr>
            <p:ph type="ftr" sz="quarter" idx="11"/>
          </p:nvPr>
        </p:nvSpPr>
        <p:spPr>
          <a:xfrm>
            <a:off x="2663825" y="6408738"/>
            <a:ext cx="3816350" cy="349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408738"/>
            <a:ext cx="2133600" cy="349250"/>
          </a:xfrm>
          <a:prstGeom prst="rect">
            <a:avLst/>
          </a:prstGeom>
        </p:spPr>
        <p:txBody>
          <a:bodyPr/>
          <a:lstStyle>
            <a:lvl1pPr>
              <a:defRPr/>
            </a:lvl1pPr>
          </a:lstStyle>
          <a:p>
            <a:fld id="{0659A859-53A4-5D48-BFDD-71BC307D36A9}" type="slidenum">
              <a:rPr lang="en-US" smtClean="0"/>
              <a:t>‹#›</a:t>
            </a:fld>
            <a:endParaRPr lang="en-US"/>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7587445" y="5124522"/>
            <a:ext cx="1556555" cy="1295400"/>
          </a:xfrm>
          <a:prstGeom prst="rect">
            <a:avLst/>
          </a:prstGeom>
        </p:spPr>
      </p:pic>
    </p:spTree>
    <p:extLst>
      <p:ext uri="{BB962C8B-B14F-4D97-AF65-F5344CB8AC3E}">
        <p14:creationId xmlns:p14="http://schemas.microsoft.com/office/powerpoint/2010/main" val="12778086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408738"/>
            <a:ext cx="2133600" cy="349250"/>
          </a:xfrm>
          <a:prstGeom prst="rect">
            <a:avLst/>
          </a:prstGeom>
        </p:spPr>
        <p:txBody>
          <a:bodyPr/>
          <a:lstStyle>
            <a:lvl1pPr>
              <a:defRPr/>
            </a:lvl1pPr>
          </a:lstStyle>
          <a:p>
            <a:fld id="{F040C4CC-A317-644A-A963-5B3A83B705FC}" type="datetimeFigureOut">
              <a:rPr lang="en-US" smtClean="0"/>
              <a:t>9/27/21</a:t>
            </a:fld>
            <a:endParaRPr lang="en-US"/>
          </a:p>
        </p:txBody>
      </p:sp>
      <p:sp>
        <p:nvSpPr>
          <p:cNvPr id="8" name="Footer Placeholder 7"/>
          <p:cNvSpPr>
            <a:spLocks noGrp="1"/>
          </p:cNvSpPr>
          <p:nvPr>
            <p:ph type="ftr" sz="quarter" idx="11"/>
          </p:nvPr>
        </p:nvSpPr>
        <p:spPr>
          <a:xfrm>
            <a:off x="2663825" y="6408738"/>
            <a:ext cx="3816350" cy="349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6553200" y="6408738"/>
            <a:ext cx="2133600" cy="349250"/>
          </a:xfrm>
          <a:prstGeom prst="rect">
            <a:avLst/>
          </a:prstGeom>
        </p:spPr>
        <p:txBody>
          <a:bodyPr/>
          <a:lstStyle>
            <a:lvl1pPr>
              <a:defRPr/>
            </a:lvl1pPr>
          </a:lstStyle>
          <a:p>
            <a:fld id="{0659A859-53A4-5D48-BFDD-71BC307D36A9}" type="slidenum">
              <a:rPr lang="en-US" smtClean="0"/>
              <a:t>‹#›</a:t>
            </a:fld>
            <a:endParaRPr lang="en-US"/>
          </a:p>
        </p:txBody>
      </p:sp>
      <p:pic>
        <p:nvPicPr>
          <p:cNvPr id="10" name="Picture 9"/>
          <p:cNvPicPr>
            <a:picLocks noChangeAspect="1"/>
          </p:cNvPicPr>
          <p:nvPr/>
        </p:nvPicPr>
        <p:blipFill>
          <a:blip r:embed="rId2">
            <a:clrChange>
              <a:clrFrom>
                <a:srgbClr val="FFFFFF"/>
              </a:clrFrom>
              <a:clrTo>
                <a:srgbClr val="FFFFFF">
                  <a:alpha val="0"/>
                </a:srgbClr>
              </a:clrTo>
            </a:clrChange>
          </a:blip>
          <a:stretch>
            <a:fillRect/>
          </a:stretch>
        </p:blipFill>
        <p:spPr>
          <a:xfrm>
            <a:off x="7587445" y="5124522"/>
            <a:ext cx="1556555" cy="1295400"/>
          </a:xfrm>
          <a:prstGeom prst="rect">
            <a:avLst/>
          </a:prstGeom>
        </p:spPr>
      </p:pic>
    </p:spTree>
    <p:extLst>
      <p:ext uri="{BB962C8B-B14F-4D97-AF65-F5344CB8AC3E}">
        <p14:creationId xmlns:p14="http://schemas.microsoft.com/office/powerpoint/2010/main" val="36383418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408738"/>
            <a:ext cx="2133600" cy="349250"/>
          </a:xfrm>
          <a:prstGeom prst="rect">
            <a:avLst/>
          </a:prstGeom>
        </p:spPr>
        <p:txBody>
          <a:bodyPr/>
          <a:lstStyle>
            <a:lvl1pPr>
              <a:defRPr/>
            </a:lvl1pPr>
          </a:lstStyle>
          <a:p>
            <a:fld id="{F040C4CC-A317-644A-A963-5B3A83B705FC}" type="datetimeFigureOut">
              <a:rPr lang="en-US" smtClean="0"/>
              <a:t>9/27/21</a:t>
            </a:fld>
            <a:endParaRPr lang="en-US"/>
          </a:p>
        </p:txBody>
      </p:sp>
      <p:sp>
        <p:nvSpPr>
          <p:cNvPr id="4" name="Footer Placeholder 3"/>
          <p:cNvSpPr>
            <a:spLocks noGrp="1"/>
          </p:cNvSpPr>
          <p:nvPr>
            <p:ph type="ftr" sz="quarter" idx="11"/>
          </p:nvPr>
        </p:nvSpPr>
        <p:spPr>
          <a:xfrm>
            <a:off x="2663825" y="6408738"/>
            <a:ext cx="3816350" cy="349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6553200" y="6408738"/>
            <a:ext cx="2133600" cy="349250"/>
          </a:xfrm>
          <a:prstGeom prst="rect">
            <a:avLst/>
          </a:prstGeom>
        </p:spPr>
        <p:txBody>
          <a:bodyPr/>
          <a:lstStyle>
            <a:lvl1pPr>
              <a:defRPr/>
            </a:lvl1pPr>
          </a:lstStyle>
          <a:p>
            <a:fld id="{0659A859-53A4-5D48-BFDD-71BC307D36A9}" type="slidenum">
              <a:rPr lang="en-US" smtClean="0"/>
              <a:t>‹#›</a:t>
            </a:fld>
            <a:endParaRPr lang="en-US"/>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7587445" y="5124522"/>
            <a:ext cx="1556555" cy="1295400"/>
          </a:xfrm>
          <a:prstGeom prst="rect">
            <a:avLst/>
          </a:prstGeom>
        </p:spPr>
      </p:pic>
    </p:spTree>
    <p:extLst>
      <p:ext uri="{BB962C8B-B14F-4D97-AF65-F5344CB8AC3E}">
        <p14:creationId xmlns:p14="http://schemas.microsoft.com/office/powerpoint/2010/main" val="327104720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408738"/>
            <a:ext cx="2133600" cy="349250"/>
          </a:xfrm>
          <a:prstGeom prst="rect">
            <a:avLst/>
          </a:prstGeom>
        </p:spPr>
        <p:txBody>
          <a:bodyPr/>
          <a:lstStyle>
            <a:lvl1pPr>
              <a:defRPr/>
            </a:lvl1pPr>
          </a:lstStyle>
          <a:p>
            <a:fld id="{F040C4CC-A317-644A-A963-5B3A83B705FC}" type="datetimeFigureOut">
              <a:rPr lang="en-US" smtClean="0"/>
              <a:t>9/27/21</a:t>
            </a:fld>
            <a:endParaRPr lang="en-US"/>
          </a:p>
        </p:txBody>
      </p:sp>
      <p:sp>
        <p:nvSpPr>
          <p:cNvPr id="3" name="Footer Placeholder 2"/>
          <p:cNvSpPr>
            <a:spLocks noGrp="1"/>
          </p:cNvSpPr>
          <p:nvPr>
            <p:ph type="ftr" sz="quarter" idx="11"/>
          </p:nvPr>
        </p:nvSpPr>
        <p:spPr>
          <a:xfrm>
            <a:off x="2663825" y="6408738"/>
            <a:ext cx="3816350" cy="349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6553200" y="6408738"/>
            <a:ext cx="2133600" cy="349250"/>
          </a:xfrm>
          <a:prstGeom prst="rect">
            <a:avLst/>
          </a:prstGeom>
        </p:spPr>
        <p:txBody>
          <a:bodyPr/>
          <a:lstStyle>
            <a:lvl1pPr>
              <a:defRPr/>
            </a:lvl1pPr>
          </a:lstStyle>
          <a:p>
            <a:fld id="{0659A859-53A4-5D48-BFDD-71BC307D36A9}" type="slidenum">
              <a:rPr lang="en-US" smtClean="0"/>
              <a:t>‹#›</a:t>
            </a:fld>
            <a:endParaRPr lang="en-US"/>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7587445" y="5124522"/>
            <a:ext cx="1556555" cy="1295400"/>
          </a:xfrm>
          <a:prstGeom prst="rect">
            <a:avLst/>
          </a:prstGeom>
        </p:spPr>
      </p:pic>
    </p:spTree>
    <p:extLst>
      <p:ext uri="{BB962C8B-B14F-4D97-AF65-F5344CB8AC3E}">
        <p14:creationId xmlns:p14="http://schemas.microsoft.com/office/powerpoint/2010/main" val="39368766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457200" y="6408738"/>
            <a:ext cx="2133600" cy="349250"/>
          </a:xfrm>
          <a:prstGeom prst="rect">
            <a:avLst/>
          </a:prstGeom>
        </p:spPr>
        <p:txBody>
          <a:bodyPr/>
          <a:lstStyle>
            <a:lvl1pPr>
              <a:defRPr/>
            </a:lvl1pPr>
          </a:lstStyle>
          <a:p>
            <a:fld id="{F040C4CC-A317-644A-A963-5B3A83B705FC}" type="datetimeFigureOut">
              <a:rPr lang="en-US" smtClean="0"/>
              <a:t>9/27/21</a:t>
            </a:fld>
            <a:endParaRPr lang="en-US"/>
          </a:p>
        </p:txBody>
      </p:sp>
      <p:sp>
        <p:nvSpPr>
          <p:cNvPr id="6" name="Footer Placeholder 5"/>
          <p:cNvSpPr>
            <a:spLocks noGrp="1"/>
          </p:cNvSpPr>
          <p:nvPr>
            <p:ph type="ftr" sz="quarter" idx="11"/>
          </p:nvPr>
        </p:nvSpPr>
        <p:spPr>
          <a:xfrm>
            <a:off x="2663825" y="6408738"/>
            <a:ext cx="3816350" cy="349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408738"/>
            <a:ext cx="2133600" cy="349250"/>
          </a:xfrm>
          <a:prstGeom prst="rect">
            <a:avLst/>
          </a:prstGeom>
        </p:spPr>
        <p:txBody>
          <a:bodyPr/>
          <a:lstStyle>
            <a:lvl1pPr>
              <a:defRPr/>
            </a:lvl1pPr>
          </a:lstStyle>
          <a:p>
            <a:fld id="{0659A859-53A4-5D48-BFDD-71BC307D36A9}" type="slidenum">
              <a:rPr lang="en-US" smtClean="0"/>
              <a:t>‹#›</a:t>
            </a:fld>
            <a:endParaRPr lang="en-US"/>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7587445" y="5124522"/>
            <a:ext cx="1556555" cy="1295400"/>
          </a:xfrm>
          <a:prstGeom prst="rect">
            <a:avLst/>
          </a:prstGeom>
        </p:spPr>
      </p:pic>
    </p:spTree>
    <p:extLst>
      <p:ext uri="{BB962C8B-B14F-4D97-AF65-F5344CB8AC3E}">
        <p14:creationId xmlns:p14="http://schemas.microsoft.com/office/powerpoint/2010/main" val="6126045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457200" y="6408738"/>
            <a:ext cx="2133600" cy="349250"/>
          </a:xfrm>
          <a:prstGeom prst="rect">
            <a:avLst/>
          </a:prstGeom>
        </p:spPr>
        <p:txBody>
          <a:bodyPr/>
          <a:lstStyle>
            <a:lvl1pPr>
              <a:defRPr/>
            </a:lvl1pPr>
          </a:lstStyle>
          <a:p>
            <a:fld id="{F040C4CC-A317-644A-A963-5B3A83B705FC}" type="datetimeFigureOut">
              <a:rPr lang="en-US" smtClean="0"/>
              <a:t>9/27/21</a:t>
            </a:fld>
            <a:endParaRPr lang="en-US"/>
          </a:p>
        </p:txBody>
      </p:sp>
      <p:sp>
        <p:nvSpPr>
          <p:cNvPr id="6" name="Footer Placeholder 5"/>
          <p:cNvSpPr>
            <a:spLocks noGrp="1"/>
          </p:cNvSpPr>
          <p:nvPr>
            <p:ph type="ftr" sz="quarter" idx="11"/>
          </p:nvPr>
        </p:nvSpPr>
        <p:spPr>
          <a:xfrm>
            <a:off x="2663825" y="6408738"/>
            <a:ext cx="3816350" cy="349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408738"/>
            <a:ext cx="2133600" cy="349250"/>
          </a:xfrm>
          <a:prstGeom prst="rect">
            <a:avLst/>
          </a:prstGeom>
        </p:spPr>
        <p:txBody>
          <a:bodyPr/>
          <a:lstStyle>
            <a:lvl1pPr>
              <a:defRPr/>
            </a:lvl1pPr>
          </a:lstStyle>
          <a:p>
            <a:fld id="{0659A859-53A4-5D48-BFDD-71BC307D36A9}" type="slidenum">
              <a:rPr lang="en-US" smtClean="0"/>
              <a:t>‹#›</a:t>
            </a:fld>
            <a:endParaRPr lang="en-US"/>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7587445" y="5124522"/>
            <a:ext cx="1556555" cy="1295400"/>
          </a:xfrm>
          <a:prstGeom prst="rect">
            <a:avLst/>
          </a:prstGeom>
        </p:spPr>
      </p:pic>
    </p:spTree>
    <p:extLst>
      <p:ext uri="{BB962C8B-B14F-4D97-AF65-F5344CB8AC3E}">
        <p14:creationId xmlns:p14="http://schemas.microsoft.com/office/powerpoint/2010/main" val="38619699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1438" y="211138"/>
            <a:ext cx="717073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noProof="1"/>
              <a:t>Click to edit Master title style</a:t>
            </a:r>
          </a:p>
        </p:txBody>
      </p:sp>
      <p:sp>
        <p:nvSpPr>
          <p:cNvPr id="1027" name="Rectangle 3"/>
          <p:cNvSpPr>
            <a:spLocks noGrp="1" noChangeArrowheads="1"/>
          </p:cNvSpPr>
          <p:nvPr>
            <p:ph type="body" idx="1"/>
          </p:nvPr>
        </p:nvSpPr>
        <p:spPr bwMode="auto">
          <a:xfrm>
            <a:off x="457200" y="1125538"/>
            <a:ext cx="8229600"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1"/>
              <a:t>Click to edit Master text styles</a:t>
            </a:r>
          </a:p>
          <a:p>
            <a:pPr lvl="1"/>
            <a:r>
              <a:rPr lang="en-US" altLang="en-US" noProof="1"/>
              <a:t>Second level</a:t>
            </a:r>
          </a:p>
          <a:p>
            <a:pPr lvl="2"/>
            <a:r>
              <a:rPr lang="en-US" altLang="en-US" noProof="1"/>
              <a:t>Third level</a:t>
            </a:r>
          </a:p>
          <a:p>
            <a:pPr lvl="3"/>
            <a:r>
              <a:rPr lang="en-US" altLang="en-US" noProof="1"/>
              <a:t>Fourth level</a:t>
            </a:r>
          </a:p>
          <a:p>
            <a:pPr lvl="4"/>
            <a:r>
              <a:rPr lang="en-US" altLang="en-US" noProof="1"/>
              <a:t>Fifth level</a:t>
            </a:r>
          </a:p>
        </p:txBody>
      </p:sp>
      <p:sp>
        <p:nvSpPr>
          <p:cNvPr id="12" name="Text Box 8"/>
          <p:cNvSpPr txBox="1">
            <a:spLocks noChangeArrowheads="1"/>
          </p:cNvSpPr>
          <p:nvPr/>
        </p:nvSpPr>
        <p:spPr bwMode="auto">
          <a:xfrm>
            <a:off x="2438400" y="6548438"/>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1000" baseline="-25000">
                <a:solidFill>
                  <a:schemeClr val="bg1"/>
                </a:solidFill>
                <a:latin typeface="Geneva" pitchFamily="32" charset="0"/>
              </a:defRPr>
            </a:lvl1pPr>
            <a:lvl2pPr marL="742950" indent="-285750" algn="ctr">
              <a:defRPr sz="1000" baseline="-25000">
                <a:solidFill>
                  <a:schemeClr val="bg1"/>
                </a:solidFill>
                <a:latin typeface="Geneva" pitchFamily="32" charset="0"/>
              </a:defRPr>
            </a:lvl2pPr>
            <a:lvl3pPr marL="1143000" indent="-228600" algn="ctr">
              <a:defRPr sz="1000" baseline="-25000">
                <a:solidFill>
                  <a:schemeClr val="bg1"/>
                </a:solidFill>
                <a:latin typeface="Geneva" pitchFamily="32" charset="0"/>
              </a:defRPr>
            </a:lvl3pPr>
            <a:lvl4pPr marL="1600200" indent="-228600" algn="ctr">
              <a:defRPr sz="1000" baseline="-25000">
                <a:solidFill>
                  <a:schemeClr val="bg1"/>
                </a:solidFill>
                <a:latin typeface="Geneva" pitchFamily="32" charset="0"/>
              </a:defRPr>
            </a:lvl4pPr>
            <a:lvl5pPr marL="2057400" indent="-228600" algn="ctr">
              <a:defRPr sz="1000" baseline="-25000">
                <a:solidFill>
                  <a:schemeClr val="bg1"/>
                </a:solidFill>
                <a:latin typeface="Geneva" pitchFamily="32" charset="0"/>
              </a:defRPr>
            </a:lvl5pPr>
            <a:lvl6pPr marL="2514600" indent="-228600" algn="ctr" eaLnBrk="0" fontAlgn="base" hangingPunct="0">
              <a:spcBef>
                <a:spcPct val="0"/>
              </a:spcBef>
              <a:spcAft>
                <a:spcPct val="0"/>
              </a:spcAft>
              <a:defRPr sz="1000" baseline="-25000">
                <a:solidFill>
                  <a:schemeClr val="bg1"/>
                </a:solidFill>
                <a:latin typeface="Geneva" pitchFamily="32" charset="0"/>
              </a:defRPr>
            </a:lvl6pPr>
            <a:lvl7pPr marL="2971800" indent="-228600" algn="ctr" eaLnBrk="0" fontAlgn="base" hangingPunct="0">
              <a:spcBef>
                <a:spcPct val="0"/>
              </a:spcBef>
              <a:spcAft>
                <a:spcPct val="0"/>
              </a:spcAft>
              <a:defRPr sz="1000" baseline="-25000">
                <a:solidFill>
                  <a:schemeClr val="bg1"/>
                </a:solidFill>
                <a:latin typeface="Geneva" pitchFamily="32" charset="0"/>
              </a:defRPr>
            </a:lvl7pPr>
            <a:lvl8pPr marL="3429000" indent="-228600" algn="ctr" eaLnBrk="0" fontAlgn="base" hangingPunct="0">
              <a:spcBef>
                <a:spcPct val="0"/>
              </a:spcBef>
              <a:spcAft>
                <a:spcPct val="0"/>
              </a:spcAft>
              <a:defRPr sz="1000" baseline="-25000">
                <a:solidFill>
                  <a:schemeClr val="bg1"/>
                </a:solidFill>
                <a:latin typeface="Geneva" pitchFamily="32" charset="0"/>
              </a:defRPr>
            </a:lvl8pPr>
            <a:lvl9pPr marL="3886200" indent="-228600" algn="ctr" eaLnBrk="0" fontAlgn="base" hangingPunct="0">
              <a:spcBef>
                <a:spcPct val="0"/>
              </a:spcBef>
              <a:spcAft>
                <a:spcPct val="0"/>
              </a:spcAft>
              <a:defRPr sz="1000" baseline="-25000">
                <a:solidFill>
                  <a:schemeClr val="bg1"/>
                </a:solidFill>
                <a:latin typeface="Geneva" pitchFamily="32" charset="0"/>
              </a:defRPr>
            </a:lvl9pPr>
          </a:lstStyle>
          <a:p>
            <a:pPr algn="r">
              <a:defRPr/>
            </a:pPr>
            <a:r>
              <a:rPr lang="en-US" altLang="zh-CN" b="0" cap="none" spc="0" baseline="0" dirty="0">
                <a:ln w="0"/>
                <a:solidFill>
                  <a:schemeClr val="tx1"/>
                </a:solidFill>
                <a:effectLst>
                  <a:outerShdw blurRad="38100" dist="19050" dir="2700000" algn="tl" rotWithShape="0">
                    <a:schemeClr val="dk1">
                      <a:alpha val="40000"/>
                    </a:schemeClr>
                  </a:outerShdw>
                </a:effectLst>
                <a:latin typeface="Helvetica" panose="020B0604020202020204" pitchFamily="34" charset="0"/>
                <a:ea typeface="宋体" panose="02010600030101010101" pitchFamily="2" charset="-122"/>
              </a:rPr>
              <a:t>-</a:t>
            </a:r>
            <a:fld id="{B5A286EF-3FB9-43D8-A22C-4C23DAD1781A}" type="slidenum">
              <a:rPr lang="en-US" altLang="zh-CN" b="0" cap="none" spc="0" baseline="0" smtClean="0">
                <a:ln w="0"/>
                <a:solidFill>
                  <a:schemeClr val="tx1"/>
                </a:solidFill>
                <a:effectLst>
                  <a:outerShdw blurRad="38100" dist="19050" dir="2700000" algn="tl" rotWithShape="0">
                    <a:schemeClr val="dk1">
                      <a:alpha val="40000"/>
                    </a:schemeClr>
                  </a:outerShdw>
                </a:effectLst>
                <a:latin typeface="Helvetica" panose="020B0604020202020204" pitchFamily="34" charset="0"/>
                <a:ea typeface="宋体" panose="02010600030101010101" pitchFamily="2" charset="-122"/>
              </a:rPr>
              <a:t>‹#›</a:t>
            </a:fld>
            <a:r>
              <a:rPr lang="en-US" altLang="zh-CN" b="0" cap="none" spc="0" baseline="0" dirty="0">
                <a:ln w="0"/>
                <a:solidFill>
                  <a:schemeClr val="tx1"/>
                </a:solidFill>
                <a:effectLst>
                  <a:outerShdw blurRad="38100" dist="19050" dir="2700000" algn="tl" rotWithShape="0">
                    <a:schemeClr val="dk1">
                      <a:alpha val="40000"/>
                    </a:schemeClr>
                  </a:outerShdw>
                </a:effectLst>
                <a:latin typeface="Helvetica" panose="020B0604020202020204" pitchFamily="34" charset="0"/>
                <a:ea typeface="宋体" panose="02010600030101010101" pitchFamily="2" charset="-122"/>
              </a:rPr>
              <a:t>-</a:t>
            </a:r>
            <a:endParaRPr lang="en-US" altLang="zh-CN" b="0"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endParaRPr>
          </a:p>
        </p:txBody>
      </p:sp>
      <p:sp>
        <p:nvSpPr>
          <p:cNvPr id="13" name="Text Box 8"/>
          <p:cNvSpPr txBox="1">
            <a:spLocks noChangeArrowheads="1"/>
          </p:cNvSpPr>
          <p:nvPr/>
        </p:nvSpPr>
        <p:spPr bwMode="auto">
          <a:xfrm>
            <a:off x="-533400" y="6548437"/>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sz="1000" baseline="-25000">
                <a:solidFill>
                  <a:schemeClr val="bg1"/>
                </a:solidFill>
                <a:latin typeface="Geneva" pitchFamily="32" charset="0"/>
              </a:defRPr>
            </a:lvl1pPr>
            <a:lvl2pPr marL="742950" indent="-285750" algn="ctr">
              <a:defRPr sz="1000" baseline="-25000">
                <a:solidFill>
                  <a:schemeClr val="bg1"/>
                </a:solidFill>
                <a:latin typeface="Geneva" pitchFamily="32" charset="0"/>
              </a:defRPr>
            </a:lvl2pPr>
            <a:lvl3pPr marL="1143000" indent="-228600" algn="ctr">
              <a:defRPr sz="1000" baseline="-25000">
                <a:solidFill>
                  <a:schemeClr val="bg1"/>
                </a:solidFill>
                <a:latin typeface="Geneva" pitchFamily="32" charset="0"/>
              </a:defRPr>
            </a:lvl3pPr>
            <a:lvl4pPr marL="1600200" indent="-228600" algn="ctr">
              <a:defRPr sz="1000" baseline="-25000">
                <a:solidFill>
                  <a:schemeClr val="bg1"/>
                </a:solidFill>
                <a:latin typeface="Geneva" pitchFamily="32" charset="0"/>
              </a:defRPr>
            </a:lvl4pPr>
            <a:lvl5pPr marL="2057400" indent="-228600" algn="ctr">
              <a:defRPr sz="1000" baseline="-25000">
                <a:solidFill>
                  <a:schemeClr val="bg1"/>
                </a:solidFill>
                <a:latin typeface="Geneva" pitchFamily="32" charset="0"/>
              </a:defRPr>
            </a:lvl5pPr>
            <a:lvl6pPr marL="2514600" indent="-228600" algn="ctr" eaLnBrk="0" fontAlgn="base" hangingPunct="0">
              <a:spcBef>
                <a:spcPct val="0"/>
              </a:spcBef>
              <a:spcAft>
                <a:spcPct val="0"/>
              </a:spcAft>
              <a:defRPr sz="1000" baseline="-25000">
                <a:solidFill>
                  <a:schemeClr val="bg1"/>
                </a:solidFill>
                <a:latin typeface="Geneva" pitchFamily="32" charset="0"/>
              </a:defRPr>
            </a:lvl6pPr>
            <a:lvl7pPr marL="2971800" indent="-228600" algn="ctr" eaLnBrk="0" fontAlgn="base" hangingPunct="0">
              <a:spcBef>
                <a:spcPct val="0"/>
              </a:spcBef>
              <a:spcAft>
                <a:spcPct val="0"/>
              </a:spcAft>
              <a:defRPr sz="1000" baseline="-25000">
                <a:solidFill>
                  <a:schemeClr val="bg1"/>
                </a:solidFill>
                <a:latin typeface="Geneva" pitchFamily="32" charset="0"/>
              </a:defRPr>
            </a:lvl7pPr>
            <a:lvl8pPr marL="3429000" indent="-228600" algn="ctr" eaLnBrk="0" fontAlgn="base" hangingPunct="0">
              <a:spcBef>
                <a:spcPct val="0"/>
              </a:spcBef>
              <a:spcAft>
                <a:spcPct val="0"/>
              </a:spcAft>
              <a:defRPr sz="1000" baseline="-25000">
                <a:solidFill>
                  <a:schemeClr val="bg1"/>
                </a:solidFill>
                <a:latin typeface="Geneva" pitchFamily="32" charset="0"/>
              </a:defRPr>
            </a:lvl8pPr>
            <a:lvl9pPr marL="3886200" indent="-228600" algn="ctr" eaLnBrk="0" fontAlgn="base" hangingPunct="0">
              <a:spcBef>
                <a:spcPct val="0"/>
              </a:spcBef>
              <a:spcAft>
                <a:spcPct val="0"/>
              </a:spcAft>
              <a:defRPr sz="1000" baseline="-25000">
                <a:solidFill>
                  <a:schemeClr val="bg1"/>
                </a:solidFill>
                <a:latin typeface="Geneva" pitchFamily="32" charset="0"/>
              </a:defRPr>
            </a:lvl9pPr>
          </a:lstStyle>
          <a:p>
            <a:pPr algn="r">
              <a:defRPr/>
            </a:pPr>
            <a:fld id="{07CCCA2A-B945-4268-B85B-1E4DBFAA399D}" type="datetime1">
              <a:rPr lang="en-US" altLang="zh-CN" b="0" cap="none" spc="0" baseline="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rPr>
              <a:t>9/27/21</a:t>
            </a:fld>
            <a:endParaRPr lang="en-US" altLang="zh-CN" b="0"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728554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iterate type="lt">
                                    <p:tmPct val="4000"/>
                                  </p:iterate>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nodeType="afterGroup">
                            <p:stCondLst>
                              <p:cond delay="1020"/>
                            </p:stCondLst>
                            <p:childTnLst>
                              <p:par>
                                <p:cTn id="11" presetID="10" presetClass="entr" presetSubtype="0" fill="hold" grpId="0" nodeType="afterEffect">
                                  <p:stCondLst>
                                    <p:cond delay="0"/>
                                  </p:stCondLst>
                                  <p:childTnLst>
                                    <p:set>
                                      <p:cBhvr>
                                        <p:cTn id="12" dur="1" fill="hold">
                                          <p:stCondLst>
                                            <p:cond delay="0"/>
                                          </p:stCondLst>
                                        </p:cTn>
                                        <p:tgtEl>
                                          <p:spTgt spid="1027">
                                            <p:txEl>
                                              <p:pRg st="0" end="0"/>
                                            </p:txEl>
                                          </p:spTgt>
                                        </p:tgtEl>
                                        <p:attrNameLst>
                                          <p:attrName>style.visibility</p:attrName>
                                        </p:attrNameLst>
                                      </p:cBhvr>
                                      <p:to>
                                        <p:strVal val="visible"/>
                                      </p:to>
                                    </p:set>
                                    <p:animEffect transition="in" filter="fade">
                                      <p:cBhvr>
                                        <p:cTn id="13" dur="500"/>
                                        <p:tgtEl>
                                          <p:spTgt spid="1027">
                                            <p:txEl>
                                              <p:pRg st="0" end="0"/>
                                            </p:txEl>
                                          </p:spTgt>
                                        </p:tgtEl>
                                      </p:cBhvr>
                                    </p:animEffect>
                                  </p:childTnLst>
                                </p:cTn>
                              </p:par>
                            </p:childTnLst>
                          </p:cTn>
                        </p:par>
                        <p:par>
                          <p:cTn id="14" fill="hold" nodeType="afterGroup">
                            <p:stCondLst>
                              <p:cond delay="1520"/>
                            </p:stCondLst>
                            <p:childTnLst>
                              <p:par>
                                <p:cTn id="15" presetID="10" presetClass="entr" presetSubtype="0" fill="hold" grpId="0" nodeType="afterEffect">
                                  <p:stCondLst>
                                    <p:cond delay="0"/>
                                  </p:stCondLst>
                                  <p:childTnLst>
                                    <p:set>
                                      <p:cBhvr>
                                        <p:cTn id="16" dur="1" fill="hold">
                                          <p:stCondLst>
                                            <p:cond delay="0"/>
                                          </p:stCondLst>
                                        </p:cTn>
                                        <p:tgtEl>
                                          <p:spTgt spid="1027">
                                            <p:txEl>
                                              <p:pRg st="1" end="1"/>
                                            </p:txEl>
                                          </p:spTgt>
                                        </p:tgtEl>
                                        <p:attrNameLst>
                                          <p:attrName>style.visibility</p:attrName>
                                        </p:attrNameLst>
                                      </p:cBhvr>
                                      <p:to>
                                        <p:strVal val="visible"/>
                                      </p:to>
                                    </p:set>
                                    <p:animEffect transition="in" filter="fade">
                                      <p:cBhvr>
                                        <p:cTn id="17" dur="500"/>
                                        <p:tgtEl>
                                          <p:spTgt spid="1027">
                                            <p:txEl>
                                              <p:pRg st="1" end="1"/>
                                            </p:txEl>
                                          </p:spTgt>
                                        </p:tgtEl>
                                      </p:cBhvr>
                                    </p:animEffect>
                                  </p:childTnLst>
                                </p:cTn>
                              </p:par>
                            </p:childTnLst>
                          </p:cTn>
                        </p:par>
                        <p:par>
                          <p:cTn id="18" fill="hold" nodeType="afterGroup">
                            <p:stCondLst>
                              <p:cond delay="2020"/>
                            </p:stCondLst>
                            <p:childTnLst>
                              <p:par>
                                <p:cTn id="19" presetID="10" presetClass="entr" presetSubtype="0" fill="hold" grpId="0" nodeType="afterEffect">
                                  <p:stCondLst>
                                    <p:cond delay="0"/>
                                  </p:stCondLst>
                                  <p:childTnLst>
                                    <p:set>
                                      <p:cBhvr>
                                        <p:cTn id="20" dur="1" fill="hold">
                                          <p:stCondLst>
                                            <p:cond delay="0"/>
                                          </p:stCondLst>
                                        </p:cTn>
                                        <p:tgtEl>
                                          <p:spTgt spid="1027">
                                            <p:txEl>
                                              <p:pRg st="2" end="2"/>
                                            </p:txEl>
                                          </p:spTgt>
                                        </p:tgtEl>
                                        <p:attrNameLst>
                                          <p:attrName>style.visibility</p:attrName>
                                        </p:attrNameLst>
                                      </p:cBhvr>
                                      <p:to>
                                        <p:strVal val="visible"/>
                                      </p:to>
                                    </p:set>
                                    <p:animEffect transition="in" filter="fade">
                                      <p:cBhvr>
                                        <p:cTn id="21" dur="500"/>
                                        <p:tgtEl>
                                          <p:spTgt spid="1027">
                                            <p:txEl>
                                              <p:pRg st="2" end="2"/>
                                            </p:txEl>
                                          </p:spTgt>
                                        </p:tgtEl>
                                      </p:cBhvr>
                                    </p:animEffect>
                                  </p:childTnLst>
                                </p:cTn>
                              </p:par>
                            </p:childTnLst>
                          </p:cTn>
                        </p:par>
                        <p:par>
                          <p:cTn id="22" fill="hold" nodeType="afterGroup">
                            <p:stCondLst>
                              <p:cond delay="2520"/>
                            </p:stCondLst>
                            <p:childTnLst>
                              <p:par>
                                <p:cTn id="23" presetID="10" presetClass="entr" presetSubtype="0" fill="hold" grpId="0" nodeType="afterEffect">
                                  <p:stCondLst>
                                    <p:cond delay="0"/>
                                  </p:stCondLst>
                                  <p:childTnLst>
                                    <p:set>
                                      <p:cBhvr>
                                        <p:cTn id="24" dur="1" fill="hold">
                                          <p:stCondLst>
                                            <p:cond delay="0"/>
                                          </p:stCondLst>
                                        </p:cTn>
                                        <p:tgtEl>
                                          <p:spTgt spid="1027">
                                            <p:txEl>
                                              <p:pRg st="3" end="3"/>
                                            </p:txEl>
                                          </p:spTgt>
                                        </p:tgtEl>
                                        <p:attrNameLst>
                                          <p:attrName>style.visibility</p:attrName>
                                        </p:attrNameLst>
                                      </p:cBhvr>
                                      <p:to>
                                        <p:strVal val="visible"/>
                                      </p:to>
                                    </p:set>
                                    <p:animEffect transition="in" filter="fade">
                                      <p:cBhvr>
                                        <p:cTn id="25" dur="500"/>
                                        <p:tgtEl>
                                          <p:spTgt spid="1027">
                                            <p:txEl>
                                              <p:pRg st="3" end="3"/>
                                            </p:txEl>
                                          </p:spTgt>
                                        </p:tgtEl>
                                      </p:cBhvr>
                                    </p:animEffect>
                                  </p:childTnLst>
                                </p:cTn>
                              </p:par>
                            </p:childTnLst>
                          </p:cTn>
                        </p:par>
                        <p:par>
                          <p:cTn id="26" fill="hold" nodeType="afterGroup">
                            <p:stCondLst>
                              <p:cond delay="3020"/>
                            </p:stCondLst>
                            <p:childTnLst>
                              <p:par>
                                <p:cTn id="27" presetID="10" presetClass="entr" presetSubtype="0" fill="hold" grpId="0" nodeType="afterEffect">
                                  <p:stCondLst>
                                    <p:cond delay="0"/>
                                  </p:stCondLst>
                                  <p:childTnLst>
                                    <p:set>
                                      <p:cBhvr>
                                        <p:cTn id="28" dur="1" fill="hold">
                                          <p:stCondLst>
                                            <p:cond delay="0"/>
                                          </p:stCondLst>
                                        </p:cTn>
                                        <p:tgtEl>
                                          <p:spTgt spid="1027">
                                            <p:txEl>
                                              <p:pRg st="4" end="4"/>
                                            </p:txEl>
                                          </p:spTgt>
                                        </p:tgtEl>
                                        <p:attrNameLst>
                                          <p:attrName>style.visibility</p:attrName>
                                        </p:attrNameLst>
                                      </p:cBhvr>
                                      <p:to>
                                        <p:strVal val="visible"/>
                                      </p:to>
                                    </p:set>
                                    <p:animEffect transition="in" filter="fade">
                                      <p:cBhvr>
                                        <p:cTn id="29" dur="500"/>
                                        <p:tgtEl>
                                          <p:spTgt spid="10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P spid="1027" grpId="0" build="p">
        <p:tmplLst>
          <p:tmpl lvl="1">
            <p:tnLst>
              <p:par>
                <p:cTn presetID="10"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childTnLst>
                </p:cTn>
              </p:par>
            </p:tnLst>
          </p:tmpl>
          <p:tmpl lvl="2">
            <p:tnLst>
              <p:par>
                <p:cTn presetID="10"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childTnLst>
                </p:cTn>
              </p:par>
            </p:tnLst>
          </p:tmpl>
          <p:tmpl lvl="4">
            <p:tnLst>
              <p:par>
                <p:cTn presetID="10"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childTnLst>
                </p:cTn>
              </p:par>
            </p:tnLst>
          </p:tmpl>
          <p:tmpl lvl="5">
            <p:tnLst>
              <p:par>
                <p:cTn presetID="10" presetClass="entr" presetSubtype="0"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500"/>
                        <p:tgtEl>
                          <p:spTgt spid="1027"/>
                        </p:tgtEl>
                      </p:cBhvr>
                    </p:animEffect>
                  </p:childTnLst>
                </p:cTn>
              </p:par>
            </p:tnLst>
          </p:tmpl>
        </p:tmplLst>
      </p:bldP>
    </p:bldLst>
  </p:timing>
  <p:txStyles>
    <p:titleStyle>
      <a:lvl1pPr algn="l" rtl="0" eaLnBrk="1" fontAlgn="base" hangingPunct="1">
        <a:spcBef>
          <a:spcPct val="0"/>
        </a:spcBef>
        <a:spcAft>
          <a:spcPct val="0"/>
        </a:spcAft>
        <a:defRPr sz="2800" kern="1200">
          <a:solidFill>
            <a:schemeClr val="tx2"/>
          </a:solidFill>
          <a:latin typeface="+mj-lt"/>
          <a:ea typeface="+mj-ea"/>
          <a:cs typeface="+mj-cs"/>
        </a:defRPr>
      </a:lvl1pPr>
      <a:lvl2pPr algn="l" rtl="0" eaLnBrk="1" fontAlgn="base" hangingPunct="1">
        <a:spcBef>
          <a:spcPct val="0"/>
        </a:spcBef>
        <a:spcAft>
          <a:spcPct val="0"/>
        </a:spcAft>
        <a:defRPr sz="2800">
          <a:solidFill>
            <a:schemeClr val="tx2"/>
          </a:solidFill>
          <a:latin typeface="Arial" panose="020B0604020202020204" pitchFamily="34" charset="0"/>
        </a:defRPr>
      </a:lvl2pPr>
      <a:lvl3pPr algn="l" rtl="0" eaLnBrk="1" fontAlgn="base" hangingPunct="1">
        <a:spcBef>
          <a:spcPct val="0"/>
        </a:spcBef>
        <a:spcAft>
          <a:spcPct val="0"/>
        </a:spcAft>
        <a:defRPr sz="2800">
          <a:solidFill>
            <a:schemeClr val="tx2"/>
          </a:solidFill>
          <a:latin typeface="Arial" panose="020B0604020202020204" pitchFamily="34" charset="0"/>
        </a:defRPr>
      </a:lvl3pPr>
      <a:lvl4pPr algn="l" rtl="0" eaLnBrk="1" fontAlgn="base" hangingPunct="1">
        <a:spcBef>
          <a:spcPct val="0"/>
        </a:spcBef>
        <a:spcAft>
          <a:spcPct val="0"/>
        </a:spcAft>
        <a:defRPr sz="2800">
          <a:solidFill>
            <a:schemeClr val="tx2"/>
          </a:solidFill>
          <a:latin typeface="Arial" panose="020B0604020202020204" pitchFamily="34" charset="0"/>
        </a:defRPr>
      </a:lvl4pPr>
      <a:lvl5pPr algn="l" rtl="0" eaLnBrk="1" fontAlgn="base" hangingPunct="1">
        <a:spcBef>
          <a:spcPct val="0"/>
        </a:spcBef>
        <a:spcAft>
          <a:spcPct val="0"/>
        </a:spcAft>
        <a:defRPr sz="2800">
          <a:solidFill>
            <a:schemeClr val="tx2"/>
          </a:solidFill>
          <a:latin typeface="Arial" panose="020B0604020202020204" pitchFamily="34" charset="0"/>
        </a:defRPr>
      </a:lvl5pPr>
      <a:lvl6pPr marL="457200" algn="l" rtl="0" eaLnBrk="1" fontAlgn="base" hangingPunct="1">
        <a:spcBef>
          <a:spcPct val="0"/>
        </a:spcBef>
        <a:spcAft>
          <a:spcPct val="0"/>
        </a:spcAft>
        <a:defRPr sz="2800">
          <a:solidFill>
            <a:schemeClr val="tx2"/>
          </a:solidFill>
          <a:latin typeface="Arial" panose="020B0604020202020204" pitchFamily="34" charset="0"/>
        </a:defRPr>
      </a:lvl6pPr>
      <a:lvl7pPr marL="914400" algn="l" rtl="0" eaLnBrk="1" fontAlgn="base" hangingPunct="1">
        <a:spcBef>
          <a:spcPct val="0"/>
        </a:spcBef>
        <a:spcAft>
          <a:spcPct val="0"/>
        </a:spcAft>
        <a:defRPr sz="2800">
          <a:solidFill>
            <a:schemeClr val="tx2"/>
          </a:solidFill>
          <a:latin typeface="Arial" panose="020B0604020202020204" pitchFamily="34" charset="0"/>
        </a:defRPr>
      </a:lvl7pPr>
      <a:lvl8pPr marL="1371600" algn="l" rtl="0" eaLnBrk="1" fontAlgn="base" hangingPunct="1">
        <a:spcBef>
          <a:spcPct val="0"/>
        </a:spcBef>
        <a:spcAft>
          <a:spcPct val="0"/>
        </a:spcAft>
        <a:defRPr sz="2800">
          <a:solidFill>
            <a:schemeClr val="tx2"/>
          </a:solidFill>
          <a:latin typeface="Arial" panose="020B0604020202020204" pitchFamily="34" charset="0"/>
        </a:defRPr>
      </a:lvl8pPr>
      <a:lvl9pPr marL="1828800" algn="l" rtl="0" eaLnBrk="1" fontAlgn="base" hangingPunct="1">
        <a:spcBef>
          <a:spcPct val="0"/>
        </a:spcBef>
        <a:spcAft>
          <a:spcPct val="0"/>
        </a:spcAft>
        <a:defRPr sz="2800">
          <a:solidFill>
            <a:schemeClr val="tx2"/>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4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7" Type="http://schemas.openxmlformats.org/officeDocument/2006/relationships/image" Target="../media/image5.png"/><Relationship Id="rId2" Type="http://schemas.openxmlformats.org/officeDocument/2006/relationships/image" Target="../media/image3.png"/><Relationship Id="rId16" Type="http://schemas.openxmlformats.org/officeDocument/2006/relationships/image" Target="../media/image27.png"/><Relationship Id="rId29"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 Type="http://schemas.openxmlformats.org/officeDocument/2006/relationships/image" Target="../media/image17.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4" Type="http://schemas.openxmlformats.org/officeDocument/2006/relationships/image" Target="../media/image55.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8" Type="http://schemas.openxmlformats.org/officeDocument/2006/relationships/image" Target="../media/image19.png"/><Relationship Id="rId3" Type="http://schemas.openxmlformats.org/officeDocument/2006/relationships/image" Target="../media/image15.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20" Type="http://schemas.openxmlformats.org/officeDocument/2006/relationships/image" Target="../media/image31.png"/><Relationship Id="rId41"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png"/><Relationship Id="rId7" Type="http://schemas.openxmlformats.org/officeDocument/2006/relationships/image" Target="../media/image1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4.png"/><Relationship Id="rId9" Type="http://schemas.openxmlformats.org/officeDocument/2006/relationships/image" Target="../media/image118.png"/></Relationships>
</file>

<file path=ppt/slides/_rels/slide3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3.png"/><Relationship Id="rId7"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hyperlink" Target="https://en.wikipedia.org/wiki/Precision_and_recall" TargetMode="External"/><Relationship Id="rId4" Type="http://schemas.openxmlformats.org/officeDocument/2006/relationships/image" Target="../media/image5.png"/><Relationship Id="rId9" Type="http://schemas.openxmlformats.org/officeDocument/2006/relationships/image" Target="../media/image122.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05C29-75DB-DD40-BF1F-847BE718A467}"/>
              </a:ext>
            </a:extLst>
          </p:cNvPr>
          <p:cNvSpPr>
            <a:spLocks noGrp="1"/>
          </p:cNvSpPr>
          <p:nvPr>
            <p:ph type="ctrTitle"/>
          </p:nvPr>
        </p:nvSpPr>
        <p:spPr>
          <a:xfrm>
            <a:off x="925552" y="2863967"/>
            <a:ext cx="7772400" cy="663575"/>
          </a:xfrm>
        </p:spPr>
        <p:txBody>
          <a:bodyPr/>
          <a:lstStyle/>
          <a:p>
            <a:r>
              <a:rPr lang="en-US" sz="4800" dirty="0"/>
              <a:t>Introduction to Machine Learning in Python</a:t>
            </a:r>
          </a:p>
        </p:txBody>
      </p:sp>
    </p:spTree>
    <p:extLst>
      <p:ext uri="{BB962C8B-B14F-4D97-AF65-F5344CB8AC3E}">
        <p14:creationId xmlns:p14="http://schemas.microsoft.com/office/powerpoint/2010/main" val="10234165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DD56CE6-9B70-5646-AE19-7861311F3882}"/>
              </a:ext>
            </a:extLst>
          </p:cNvPr>
          <p:cNvSpPr txBox="1">
            <a:spLocks noGrp="1"/>
          </p:cNvSpPr>
          <p:nvPr>
            <p:ph type="title"/>
          </p:nvPr>
        </p:nvSpPr>
        <p:spPr>
          <a:xfrm>
            <a:off x="628650" y="1441206"/>
            <a:ext cx="4352730" cy="373949"/>
          </a:xfrm>
          <a:prstGeom prst="rect">
            <a:avLst/>
          </a:prstGeom>
        </p:spPr>
        <p:txBody>
          <a:bodyPr vert="horz" wrap="none" lIns="0" tIns="0" rIns="0" bIns="0" rtlCol="0" anchor="ctr">
            <a:spAutoFit/>
          </a:bodyPr>
          <a:lstStyle/>
          <a:p>
            <a:r>
              <a:rPr lang="en-US" sz="2700" b="1" spc="8" dirty="0">
                <a:latin typeface="Arial"/>
                <a:cs typeface="Arial"/>
              </a:rPr>
              <a:t>Models: Instance Methods</a:t>
            </a:r>
            <a:endParaRPr lang="en-US" sz="2700" dirty="0">
              <a:latin typeface="Arial"/>
              <a:cs typeface="Arial"/>
            </a:endParaRPr>
          </a:p>
        </p:txBody>
      </p:sp>
      <p:sp>
        <p:nvSpPr>
          <p:cNvPr id="3" name="Content Placeholder 2">
            <a:extLst>
              <a:ext uri="{FF2B5EF4-FFF2-40B4-BE49-F238E27FC236}">
                <a16:creationId xmlns:a16="http://schemas.microsoft.com/office/drawing/2014/main" id="{5D4803AF-FA68-254D-9B4D-197772BB5504}"/>
              </a:ext>
            </a:extLst>
          </p:cNvPr>
          <p:cNvSpPr>
            <a:spLocks noGrp="1"/>
          </p:cNvSpPr>
          <p:nvPr>
            <p:ph idx="1"/>
          </p:nvPr>
        </p:nvSpPr>
        <p:spPr>
          <a:xfrm>
            <a:off x="628650" y="2226469"/>
            <a:ext cx="7886700" cy="3263504"/>
          </a:xfrm>
        </p:spPr>
        <p:txBody>
          <a:bodyPr/>
          <a:lstStyle/>
          <a:p>
            <a:r>
              <a:rPr lang="en-US" spc="8" dirty="0">
                <a:latin typeface="Arial"/>
                <a:cs typeface="Arial"/>
              </a:rPr>
              <a:t>Compare instances in data set with a similarity</a:t>
            </a:r>
            <a:r>
              <a:rPr lang="en-US" dirty="0">
                <a:latin typeface="Arial"/>
                <a:cs typeface="Arial"/>
              </a:rPr>
              <a:t> </a:t>
            </a:r>
            <a:r>
              <a:rPr lang="en-US" spc="8" dirty="0">
                <a:latin typeface="Arial"/>
                <a:cs typeface="Arial"/>
              </a:rPr>
              <a:t>measure to find best matches.</a:t>
            </a:r>
          </a:p>
          <a:p>
            <a:pPr lvl="1"/>
            <a:r>
              <a:rPr lang="en-US" dirty="0">
                <a:latin typeface="Arial"/>
                <a:cs typeface="Arial"/>
              </a:rPr>
              <a:t>Suffers from curse of dimensionality.</a:t>
            </a:r>
          </a:p>
          <a:p>
            <a:pPr lvl="1"/>
            <a:r>
              <a:rPr lang="en-US" dirty="0">
                <a:latin typeface="Arial"/>
                <a:cs typeface="Arial"/>
              </a:rPr>
              <a:t>Focus on feature representation and similarity metrics between instances</a:t>
            </a:r>
          </a:p>
          <a:p>
            <a:pPr lvl="1"/>
            <a:endParaRPr lang="en-US" dirty="0">
              <a:latin typeface="Arial"/>
              <a:cs typeface="Arial"/>
            </a:endParaRPr>
          </a:p>
        </p:txBody>
      </p:sp>
      <p:sp>
        <p:nvSpPr>
          <p:cNvPr id="17" name="text 1">
            <a:extLst>
              <a:ext uri="{FF2B5EF4-FFF2-40B4-BE49-F238E27FC236}">
                <a16:creationId xmlns:a16="http://schemas.microsoft.com/office/drawing/2014/main" id="{AF6E4937-B4DF-6D4D-B8FC-0B6D23C23481}"/>
              </a:ext>
            </a:extLst>
          </p:cNvPr>
          <p:cNvSpPr txBox="1"/>
          <p:nvPr/>
        </p:nvSpPr>
        <p:spPr>
          <a:xfrm>
            <a:off x="1572107" y="4465149"/>
            <a:ext cx="4526111" cy="900246"/>
          </a:xfrm>
          <a:prstGeom prst="rect">
            <a:avLst/>
          </a:prstGeom>
        </p:spPr>
        <p:txBody>
          <a:bodyPr vert="horz" wrap="none" lIns="0" tIns="0" rIns="0" bIns="0" rtlCol="0">
            <a:spAutoFit/>
          </a:bodyPr>
          <a:lstStyle/>
          <a:p>
            <a:r>
              <a:rPr sz="1950" b="1" spc="8" dirty="0">
                <a:latin typeface="Arial"/>
                <a:cs typeface="Arial"/>
              </a:rPr>
              <a:t>●  k-Nearest Neighbors (kNN)</a:t>
            </a:r>
            <a:endParaRPr sz="1950" dirty="0">
              <a:latin typeface="Arial"/>
              <a:cs typeface="Arial"/>
            </a:endParaRPr>
          </a:p>
          <a:p>
            <a:r>
              <a:rPr sz="1950" b="1" spc="8" dirty="0">
                <a:latin typeface="Arial"/>
                <a:cs typeface="Arial"/>
              </a:rPr>
              <a:t>●  Self-Organizing Maps (SOM)</a:t>
            </a:r>
            <a:endParaRPr sz="1950" dirty="0">
              <a:latin typeface="Arial"/>
              <a:cs typeface="Arial"/>
            </a:endParaRPr>
          </a:p>
          <a:p>
            <a:r>
              <a:rPr sz="1950" b="1" spc="8" dirty="0">
                <a:latin typeface="Arial"/>
                <a:cs typeface="Arial"/>
              </a:rPr>
              <a:t>●  Learning Vector Quantization (LVQ)</a:t>
            </a:r>
            <a:endParaRPr sz="1950" dirty="0">
              <a:latin typeface="Arial"/>
              <a:cs typeface="Arial"/>
            </a:endParaRPr>
          </a:p>
        </p:txBody>
      </p:sp>
    </p:spTree>
    <p:extLst>
      <p:ext uri="{BB962C8B-B14F-4D97-AF65-F5344CB8AC3E}">
        <p14:creationId xmlns:p14="http://schemas.microsoft.com/office/powerpoint/2010/main" val="5712444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DD56CE6-9B70-5646-AE19-7861311F3882}"/>
              </a:ext>
            </a:extLst>
          </p:cNvPr>
          <p:cNvSpPr txBox="1">
            <a:spLocks noGrp="1"/>
          </p:cNvSpPr>
          <p:nvPr>
            <p:ph type="title"/>
          </p:nvPr>
        </p:nvSpPr>
        <p:spPr>
          <a:xfrm>
            <a:off x="628650" y="1441206"/>
            <a:ext cx="3307829" cy="373949"/>
          </a:xfrm>
          <a:prstGeom prst="rect">
            <a:avLst/>
          </a:prstGeom>
        </p:spPr>
        <p:txBody>
          <a:bodyPr vert="horz" wrap="none" lIns="0" tIns="0" rIns="0" bIns="0" rtlCol="0" anchor="ctr">
            <a:spAutoFit/>
          </a:bodyPr>
          <a:lstStyle/>
          <a:p>
            <a:r>
              <a:rPr lang="en-US" sz="2700" b="1" spc="8" dirty="0">
                <a:latin typeface="Arial"/>
                <a:cs typeface="Arial"/>
              </a:rPr>
              <a:t>Models: Regression</a:t>
            </a:r>
            <a:endParaRPr lang="en-US" sz="2700" dirty="0">
              <a:latin typeface="Arial"/>
              <a:cs typeface="Arial"/>
            </a:endParaRPr>
          </a:p>
        </p:txBody>
      </p:sp>
      <p:sp>
        <p:nvSpPr>
          <p:cNvPr id="3" name="Content Placeholder 2">
            <a:extLst>
              <a:ext uri="{FF2B5EF4-FFF2-40B4-BE49-F238E27FC236}">
                <a16:creationId xmlns:a16="http://schemas.microsoft.com/office/drawing/2014/main" id="{5D4803AF-FA68-254D-9B4D-197772BB5504}"/>
              </a:ext>
            </a:extLst>
          </p:cNvPr>
          <p:cNvSpPr>
            <a:spLocks noGrp="1"/>
          </p:cNvSpPr>
          <p:nvPr>
            <p:ph idx="1"/>
          </p:nvPr>
        </p:nvSpPr>
        <p:spPr>
          <a:xfrm>
            <a:off x="628650" y="2226469"/>
            <a:ext cx="7886700" cy="3263504"/>
          </a:xfrm>
        </p:spPr>
        <p:txBody>
          <a:bodyPr/>
          <a:lstStyle/>
          <a:p>
            <a:r>
              <a:rPr lang="en-US" spc="8" dirty="0">
                <a:latin typeface="Arial"/>
                <a:cs typeface="Arial"/>
              </a:rPr>
              <a:t>Model relationship of independent variables, X to dependent variable Y by iteratively optimizing error made in predictions.</a:t>
            </a:r>
          </a:p>
          <a:p>
            <a:pPr lvl="1"/>
            <a:r>
              <a:rPr lang="en-US" dirty="0">
                <a:latin typeface="Arial"/>
                <a:cs typeface="Arial"/>
              </a:rPr>
              <a:t>Suffers from curse of dimensionality.</a:t>
            </a:r>
          </a:p>
          <a:p>
            <a:pPr lvl="1"/>
            <a:r>
              <a:rPr lang="en-US" dirty="0">
                <a:latin typeface="Arial"/>
                <a:cs typeface="Arial"/>
              </a:rPr>
              <a:t>Focus on feature representation and similarity metrics between instances</a:t>
            </a:r>
          </a:p>
          <a:p>
            <a:pPr lvl="1"/>
            <a:endParaRPr lang="en-US" dirty="0">
              <a:latin typeface="Arial"/>
              <a:cs typeface="Arial"/>
            </a:endParaRPr>
          </a:p>
        </p:txBody>
      </p:sp>
      <p:sp>
        <p:nvSpPr>
          <p:cNvPr id="5" name="text 1">
            <a:extLst>
              <a:ext uri="{FF2B5EF4-FFF2-40B4-BE49-F238E27FC236}">
                <a16:creationId xmlns:a16="http://schemas.microsoft.com/office/drawing/2014/main" id="{745A6C74-CBEB-D64F-BA7F-FB408E732652}"/>
              </a:ext>
            </a:extLst>
          </p:cNvPr>
          <p:cNvSpPr txBox="1"/>
          <p:nvPr/>
        </p:nvSpPr>
        <p:spPr>
          <a:xfrm>
            <a:off x="1329588" y="4797475"/>
            <a:ext cx="5820504" cy="1384995"/>
          </a:xfrm>
          <a:prstGeom prst="rect">
            <a:avLst/>
          </a:prstGeom>
        </p:spPr>
        <p:txBody>
          <a:bodyPr vert="horz" wrap="none" lIns="0" tIns="0" rIns="0" bIns="0" rtlCol="0">
            <a:spAutoFit/>
          </a:bodyPr>
          <a:lstStyle/>
          <a:p>
            <a:r>
              <a:rPr b="1" spc="8" dirty="0">
                <a:latin typeface="Arial"/>
                <a:cs typeface="Arial"/>
              </a:rPr>
              <a:t>●  Ordinary Least Squares</a:t>
            </a:r>
            <a:endParaRPr dirty="0">
              <a:latin typeface="Arial"/>
              <a:cs typeface="Arial"/>
            </a:endParaRPr>
          </a:p>
          <a:p>
            <a:r>
              <a:rPr b="1" spc="8" dirty="0">
                <a:latin typeface="Arial"/>
                <a:cs typeface="Arial"/>
              </a:rPr>
              <a:t>●  Logistic Regression</a:t>
            </a:r>
            <a:endParaRPr dirty="0">
              <a:latin typeface="Arial"/>
              <a:cs typeface="Arial"/>
            </a:endParaRPr>
          </a:p>
          <a:p>
            <a:r>
              <a:rPr b="1" spc="8" dirty="0">
                <a:latin typeface="Arial"/>
                <a:cs typeface="Arial"/>
              </a:rPr>
              <a:t>●  Stepwise Regression</a:t>
            </a:r>
            <a:endParaRPr dirty="0">
              <a:latin typeface="Arial"/>
              <a:cs typeface="Arial"/>
            </a:endParaRPr>
          </a:p>
          <a:p>
            <a:r>
              <a:rPr b="1" spc="8" dirty="0">
                <a:latin typeface="Arial"/>
                <a:cs typeface="Arial"/>
              </a:rPr>
              <a:t>●  Multivariate Adaptive Regression Splines (MARS)</a:t>
            </a:r>
            <a:endParaRPr dirty="0">
              <a:latin typeface="Arial"/>
              <a:cs typeface="Arial"/>
            </a:endParaRPr>
          </a:p>
          <a:p>
            <a:r>
              <a:rPr b="1" spc="8" dirty="0">
                <a:latin typeface="Arial"/>
                <a:cs typeface="Arial"/>
              </a:rPr>
              <a:t>●  Locally Estimated Scatterplot Smoothing (LOESS)</a:t>
            </a:r>
            <a:endParaRPr dirty="0">
              <a:latin typeface="Arial"/>
              <a:cs typeface="Arial"/>
            </a:endParaRPr>
          </a:p>
        </p:txBody>
      </p:sp>
    </p:spTree>
    <p:extLst>
      <p:ext uri="{BB962C8B-B14F-4D97-AF65-F5344CB8AC3E}">
        <p14:creationId xmlns:p14="http://schemas.microsoft.com/office/powerpoint/2010/main" val="21263619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DD56CE6-9B70-5646-AE19-7861311F3882}"/>
              </a:ext>
            </a:extLst>
          </p:cNvPr>
          <p:cNvSpPr txBox="1">
            <a:spLocks noGrp="1"/>
          </p:cNvSpPr>
          <p:nvPr>
            <p:ph type="title"/>
          </p:nvPr>
        </p:nvSpPr>
        <p:spPr>
          <a:xfrm>
            <a:off x="628650" y="1441206"/>
            <a:ext cx="3869906" cy="373949"/>
          </a:xfrm>
          <a:prstGeom prst="rect">
            <a:avLst/>
          </a:prstGeom>
        </p:spPr>
        <p:txBody>
          <a:bodyPr vert="horz" wrap="none" lIns="0" tIns="0" rIns="0" bIns="0" rtlCol="0" anchor="ctr">
            <a:spAutoFit/>
          </a:bodyPr>
          <a:lstStyle/>
          <a:p>
            <a:r>
              <a:rPr lang="en-US" sz="2700" b="1" spc="8" dirty="0">
                <a:latin typeface="Arial"/>
                <a:cs typeface="Arial"/>
              </a:rPr>
              <a:t>Models: Decision Trees</a:t>
            </a:r>
            <a:endParaRPr lang="en-US" sz="2700" dirty="0">
              <a:latin typeface="Arial"/>
              <a:cs typeface="Arial"/>
            </a:endParaRPr>
          </a:p>
        </p:txBody>
      </p:sp>
      <p:sp>
        <p:nvSpPr>
          <p:cNvPr id="3" name="Content Placeholder 2">
            <a:extLst>
              <a:ext uri="{FF2B5EF4-FFF2-40B4-BE49-F238E27FC236}">
                <a16:creationId xmlns:a16="http://schemas.microsoft.com/office/drawing/2014/main" id="{5D4803AF-FA68-254D-9B4D-197772BB5504}"/>
              </a:ext>
            </a:extLst>
          </p:cNvPr>
          <p:cNvSpPr>
            <a:spLocks noGrp="1"/>
          </p:cNvSpPr>
          <p:nvPr>
            <p:ph idx="1"/>
          </p:nvPr>
        </p:nvSpPr>
        <p:spPr>
          <a:xfrm>
            <a:off x="628650" y="2226469"/>
            <a:ext cx="7886700" cy="3263504"/>
          </a:xfrm>
        </p:spPr>
        <p:txBody>
          <a:bodyPr/>
          <a:lstStyle/>
          <a:p>
            <a:r>
              <a:rPr lang="en-US" spc="8" dirty="0">
                <a:latin typeface="Arial"/>
                <a:cs typeface="Arial"/>
              </a:rPr>
              <a:t>Model of decisions based on data attributes. Predictions are made by following forks in a tree structure until a decision is made. Used for classification &amp; regression.</a:t>
            </a:r>
          </a:p>
          <a:p>
            <a:pPr lvl="1"/>
            <a:endParaRPr lang="en-US" dirty="0">
              <a:latin typeface="Arial"/>
              <a:cs typeface="Arial"/>
            </a:endParaRPr>
          </a:p>
        </p:txBody>
      </p:sp>
      <p:sp>
        <p:nvSpPr>
          <p:cNvPr id="6" name="text 1">
            <a:extLst>
              <a:ext uri="{FF2B5EF4-FFF2-40B4-BE49-F238E27FC236}">
                <a16:creationId xmlns:a16="http://schemas.microsoft.com/office/drawing/2014/main" id="{62584723-4F9D-C64A-B1A0-EB64183BE1F2}"/>
              </a:ext>
            </a:extLst>
          </p:cNvPr>
          <p:cNvSpPr txBox="1"/>
          <p:nvPr/>
        </p:nvSpPr>
        <p:spPr>
          <a:xfrm>
            <a:off x="1583569" y="4060681"/>
            <a:ext cx="5734968" cy="1384995"/>
          </a:xfrm>
          <a:prstGeom prst="rect">
            <a:avLst/>
          </a:prstGeom>
        </p:spPr>
        <p:txBody>
          <a:bodyPr vert="horz" wrap="none" lIns="0" tIns="0" rIns="0" bIns="0" rtlCol="0">
            <a:spAutoFit/>
          </a:bodyPr>
          <a:lstStyle/>
          <a:p>
            <a:r>
              <a:rPr b="1" spc="8" dirty="0">
                <a:latin typeface="Arial"/>
                <a:cs typeface="Arial"/>
              </a:rPr>
              <a:t>●  Classification and Regression Tree (CART)</a:t>
            </a:r>
            <a:endParaRPr dirty="0">
              <a:latin typeface="Arial"/>
              <a:cs typeface="Arial"/>
            </a:endParaRPr>
          </a:p>
          <a:p>
            <a:r>
              <a:rPr b="1" spc="8" dirty="0">
                <a:latin typeface="Arial"/>
                <a:cs typeface="Arial"/>
              </a:rPr>
              <a:t>●  Decision Stump</a:t>
            </a:r>
            <a:endParaRPr dirty="0">
              <a:latin typeface="Arial"/>
              <a:cs typeface="Arial"/>
            </a:endParaRPr>
          </a:p>
          <a:p>
            <a:r>
              <a:rPr b="1" spc="8" dirty="0">
                <a:latin typeface="Arial"/>
                <a:cs typeface="Arial"/>
              </a:rPr>
              <a:t>●  Random Forest</a:t>
            </a:r>
            <a:endParaRPr dirty="0">
              <a:latin typeface="Arial"/>
              <a:cs typeface="Arial"/>
            </a:endParaRPr>
          </a:p>
          <a:p>
            <a:r>
              <a:rPr b="1" spc="8" dirty="0">
                <a:latin typeface="Arial"/>
                <a:cs typeface="Arial"/>
              </a:rPr>
              <a:t>●  Multivariate Adaptive Regression Splines (MARS)</a:t>
            </a:r>
            <a:endParaRPr dirty="0">
              <a:latin typeface="Arial"/>
              <a:cs typeface="Arial"/>
            </a:endParaRPr>
          </a:p>
          <a:p>
            <a:r>
              <a:rPr b="1" spc="8" dirty="0">
                <a:latin typeface="Arial"/>
                <a:cs typeface="Arial"/>
              </a:rPr>
              <a:t>●  Gradient Boosting Machines (GBM)</a:t>
            </a:r>
            <a:endParaRPr dirty="0">
              <a:latin typeface="Arial"/>
              <a:cs typeface="Arial"/>
            </a:endParaRPr>
          </a:p>
        </p:txBody>
      </p:sp>
    </p:spTree>
    <p:extLst>
      <p:ext uri="{BB962C8B-B14F-4D97-AF65-F5344CB8AC3E}">
        <p14:creationId xmlns:p14="http://schemas.microsoft.com/office/powerpoint/2010/main" val="8152622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DD56CE6-9B70-5646-AE19-7861311F3882}"/>
              </a:ext>
            </a:extLst>
          </p:cNvPr>
          <p:cNvSpPr txBox="1">
            <a:spLocks noGrp="1"/>
          </p:cNvSpPr>
          <p:nvPr>
            <p:ph type="title"/>
          </p:nvPr>
        </p:nvSpPr>
        <p:spPr>
          <a:xfrm>
            <a:off x="628650" y="1441206"/>
            <a:ext cx="4662558" cy="373949"/>
          </a:xfrm>
          <a:prstGeom prst="rect">
            <a:avLst/>
          </a:prstGeom>
        </p:spPr>
        <p:txBody>
          <a:bodyPr vert="horz" wrap="none" lIns="0" tIns="0" rIns="0" bIns="0" rtlCol="0" anchor="ctr">
            <a:spAutoFit/>
          </a:bodyPr>
          <a:lstStyle/>
          <a:p>
            <a:r>
              <a:rPr lang="en-US" sz="2700" b="1" spc="8" dirty="0">
                <a:latin typeface="Arial"/>
                <a:cs typeface="Arial"/>
              </a:rPr>
              <a:t>Models: Clustering Methods</a:t>
            </a:r>
            <a:endParaRPr lang="en-US" sz="2700" dirty="0">
              <a:latin typeface="Arial"/>
              <a:cs typeface="Arial"/>
            </a:endParaRPr>
          </a:p>
        </p:txBody>
      </p:sp>
      <p:sp>
        <p:nvSpPr>
          <p:cNvPr id="3" name="Content Placeholder 2">
            <a:extLst>
              <a:ext uri="{FF2B5EF4-FFF2-40B4-BE49-F238E27FC236}">
                <a16:creationId xmlns:a16="http://schemas.microsoft.com/office/drawing/2014/main" id="{5D4803AF-FA68-254D-9B4D-197772BB5504}"/>
              </a:ext>
            </a:extLst>
          </p:cNvPr>
          <p:cNvSpPr>
            <a:spLocks noGrp="1"/>
          </p:cNvSpPr>
          <p:nvPr>
            <p:ph idx="1"/>
          </p:nvPr>
        </p:nvSpPr>
        <p:spPr>
          <a:xfrm>
            <a:off x="628650" y="2226469"/>
            <a:ext cx="7886700" cy="3263504"/>
          </a:xfrm>
        </p:spPr>
        <p:txBody>
          <a:bodyPr/>
          <a:lstStyle/>
          <a:p>
            <a:r>
              <a:rPr lang="en-US" spc="8" dirty="0">
                <a:latin typeface="Arial"/>
                <a:cs typeface="Arial"/>
              </a:rPr>
              <a:t>Organize data into into groups whose members share maximum similarity (defined usually by a distance metric). Two main approaches: centroids and hierarchical clustering.</a:t>
            </a:r>
          </a:p>
          <a:p>
            <a:pPr lvl="1"/>
            <a:endParaRPr lang="en-US" dirty="0">
              <a:latin typeface="Arial"/>
              <a:cs typeface="Arial"/>
            </a:endParaRPr>
          </a:p>
        </p:txBody>
      </p:sp>
      <p:sp>
        <p:nvSpPr>
          <p:cNvPr id="5" name="text 1">
            <a:extLst>
              <a:ext uri="{FF2B5EF4-FFF2-40B4-BE49-F238E27FC236}">
                <a16:creationId xmlns:a16="http://schemas.microsoft.com/office/drawing/2014/main" id="{407F1722-96AE-1B4D-82E5-9B675CFF1E26}"/>
              </a:ext>
            </a:extLst>
          </p:cNvPr>
          <p:cNvSpPr txBox="1"/>
          <p:nvPr/>
        </p:nvSpPr>
        <p:spPr>
          <a:xfrm>
            <a:off x="1572108" y="4065099"/>
            <a:ext cx="2689711" cy="600164"/>
          </a:xfrm>
          <a:prstGeom prst="rect">
            <a:avLst/>
          </a:prstGeom>
        </p:spPr>
        <p:txBody>
          <a:bodyPr vert="horz" wrap="none" lIns="0" tIns="0" rIns="0" bIns="0" rtlCol="0">
            <a:spAutoFit/>
          </a:bodyPr>
          <a:lstStyle/>
          <a:p>
            <a:r>
              <a:rPr sz="1950" b="1" spc="8" dirty="0">
                <a:latin typeface="Arial"/>
                <a:cs typeface="Arial"/>
              </a:rPr>
              <a:t>●  k-Means</a:t>
            </a:r>
            <a:endParaRPr sz="1950" dirty="0">
              <a:latin typeface="Arial"/>
              <a:cs typeface="Arial"/>
            </a:endParaRPr>
          </a:p>
          <a:p>
            <a:r>
              <a:rPr sz="1950" b="1" spc="8" dirty="0">
                <a:latin typeface="Arial"/>
                <a:cs typeface="Arial"/>
              </a:rPr>
              <a:t>●  Affinity Propegation</a:t>
            </a:r>
            <a:endParaRPr sz="1950" dirty="0">
              <a:latin typeface="Arial"/>
              <a:cs typeface="Arial"/>
            </a:endParaRPr>
          </a:p>
        </p:txBody>
      </p:sp>
      <p:sp>
        <p:nvSpPr>
          <p:cNvPr id="7" name="text 1">
            <a:extLst>
              <a:ext uri="{FF2B5EF4-FFF2-40B4-BE49-F238E27FC236}">
                <a16:creationId xmlns:a16="http://schemas.microsoft.com/office/drawing/2014/main" id="{F13E8B62-0991-3646-81E9-8BC9F625F183}"/>
              </a:ext>
            </a:extLst>
          </p:cNvPr>
          <p:cNvSpPr txBox="1"/>
          <p:nvPr/>
        </p:nvSpPr>
        <p:spPr>
          <a:xfrm>
            <a:off x="1572107" y="4665173"/>
            <a:ext cx="151708" cy="300082"/>
          </a:xfrm>
          <a:prstGeom prst="rect">
            <a:avLst/>
          </a:prstGeom>
        </p:spPr>
        <p:txBody>
          <a:bodyPr vert="horz" wrap="none" lIns="0" tIns="0" rIns="0" bIns="0" rtlCol="0">
            <a:spAutoFit/>
          </a:bodyPr>
          <a:lstStyle/>
          <a:p>
            <a:r>
              <a:rPr sz="1950" b="1" spc="8" dirty="0">
                <a:latin typeface="Arial"/>
                <a:cs typeface="Arial"/>
              </a:rPr>
              <a:t>●</a:t>
            </a:r>
            <a:endParaRPr sz="1950">
              <a:latin typeface="Arial"/>
              <a:cs typeface="Arial"/>
            </a:endParaRPr>
          </a:p>
        </p:txBody>
      </p:sp>
      <p:sp>
        <p:nvSpPr>
          <p:cNvPr id="8" name="text 1">
            <a:extLst>
              <a:ext uri="{FF2B5EF4-FFF2-40B4-BE49-F238E27FC236}">
                <a16:creationId xmlns:a16="http://schemas.microsoft.com/office/drawing/2014/main" id="{7B6D08E4-9FED-CB46-A265-48D3984E1EC3}"/>
              </a:ext>
            </a:extLst>
          </p:cNvPr>
          <p:cNvSpPr txBox="1"/>
          <p:nvPr/>
        </p:nvSpPr>
        <p:spPr>
          <a:xfrm>
            <a:off x="1572107" y="4665173"/>
            <a:ext cx="5481565" cy="596638"/>
          </a:xfrm>
          <a:prstGeom prst="rect">
            <a:avLst/>
          </a:prstGeom>
        </p:spPr>
        <p:txBody>
          <a:bodyPr vert="horz" wrap="none" lIns="0" tIns="0" rIns="0" bIns="0" rtlCol="0">
            <a:spAutoFit/>
          </a:bodyPr>
          <a:lstStyle/>
          <a:p>
            <a:pPr marL="320987"/>
            <a:r>
              <a:rPr sz="1927" b="1" spc="8" dirty="0">
                <a:latin typeface="Arial"/>
                <a:cs typeface="Arial"/>
              </a:rPr>
              <a:t>OPTICS </a:t>
            </a:r>
            <a:r>
              <a:rPr sz="1478" b="1" spc="8" dirty="0">
                <a:latin typeface="Arial"/>
                <a:cs typeface="Arial"/>
              </a:rPr>
              <a:t>(Ordering Points to Identify Cluster Structure)</a:t>
            </a:r>
            <a:endParaRPr sz="1425" dirty="0">
              <a:latin typeface="Arial"/>
              <a:cs typeface="Arial"/>
            </a:endParaRPr>
          </a:p>
          <a:p>
            <a:r>
              <a:rPr sz="1950" b="1" spc="8" dirty="0">
                <a:latin typeface="Arial"/>
                <a:cs typeface="Arial"/>
              </a:rPr>
              <a:t>●  Agglomerative Clustering</a:t>
            </a:r>
            <a:endParaRPr sz="1950" dirty="0">
              <a:latin typeface="Arial"/>
              <a:cs typeface="Arial"/>
            </a:endParaRPr>
          </a:p>
        </p:txBody>
      </p:sp>
    </p:spTree>
    <p:extLst>
      <p:ext uri="{BB962C8B-B14F-4D97-AF65-F5344CB8AC3E}">
        <p14:creationId xmlns:p14="http://schemas.microsoft.com/office/powerpoint/2010/main" val="17374636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DD56CE6-9B70-5646-AE19-7861311F3882}"/>
              </a:ext>
            </a:extLst>
          </p:cNvPr>
          <p:cNvSpPr txBox="1">
            <a:spLocks noGrp="1"/>
          </p:cNvSpPr>
          <p:nvPr>
            <p:ph type="title"/>
          </p:nvPr>
        </p:nvSpPr>
        <p:spPr>
          <a:xfrm>
            <a:off x="628650" y="1441206"/>
            <a:ext cx="2940292" cy="373949"/>
          </a:xfrm>
          <a:prstGeom prst="rect">
            <a:avLst/>
          </a:prstGeom>
        </p:spPr>
        <p:txBody>
          <a:bodyPr vert="horz" wrap="none" lIns="0" tIns="0" rIns="0" bIns="0" rtlCol="0" anchor="ctr">
            <a:spAutoFit/>
          </a:bodyPr>
          <a:lstStyle/>
          <a:p>
            <a:r>
              <a:rPr lang="en-US" sz="2700" b="1" spc="8" dirty="0">
                <a:latin typeface="Arial"/>
                <a:cs typeface="Arial"/>
              </a:rPr>
              <a:t>Models: Bayesian</a:t>
            </a:r>
            <a:endParaRPr lang="en-US" sz="2700" dirty="0">
              <a:latin typeface="Arial"/>
              <a:cs typeface="Arial"/>
            </a:endParaRPr>
          </a:p>
        </p:txBody>
      </p:sp>
      <p:sp>
        <p:nvSpPr>
          <p:cNvPr id="3" name="Content Placeholder 2">
            <a:extLst>
              <a:ext uri="{FF2B5EF4-FFF2-40B4-BE49-F238E27FC236}">
                <a16:creationId xmlns:a16="http://schemas.microsoft.com/office/drawing/2014/main" id="{5D4803AF-FA68-254D-9B4D-197772BB5504}"/>
              </a:ext>
            </a:extLst>
          </p:cNvPr>
          <p:cNvSpPr>
            <a:spLocks noGrp="1"/>
          </p:cNvSpPr>
          <p:nvPr>
            <p:ph idx="1"/>
          </p:nvPr>
        </p:nvSpPr>
        <p:spPr>
          <a:xfrm>
            <a:off x="628650" y="2226469"/>
            <a:ext cx="7886700" cy="3263504"/>
          </a:xfrm>
        </p:spPr>
        <p:txBody>
          <a:bodyPr/>
          <a:lstStyle/>
          <a:p>
            <a:r>
              <a:rPr lang="en-US" spc="8" dirty="0">
                <a:latin typeface="Arial"/>
                <a:cs typeface="Arial"/>
              </a:rPr>
              <a:t>Explicitly apply Bayes’ Theorem for</a:t>
            </a:r>
            <a:r>
              <a:rPr lang="en-US" dirty="0">
                <a:latin typeface="Arial"/>
                <a:cs typeface="Arial"/>
              </a:rPr>
              <a:t> </a:t>
            </a:r>
            <a:r>
              <a:rPr lang="en-US" spc="8" dirty="0">
                <a:latin typeface="Arial"/>
                <a:cs typeface="Arial"/>
              </a:rPr>
              <a:t>classification and regression tasks. Usually by</a:t>
            </a:r>
            <a:r>
              <a:rPr lang="en-US" dirty="0">
                <a:latin typeface="Arial"/>
                <a:cs typeface="Arial"/>
              </a:rPr>
              <a:t> </a:t>
            </a:r>
            <a:r>
              <a:rPr lang="en-US" spc="8" dirty="0">
                <a:latin typeface="Arial"/>
                <a:cs typeface="Arial"/>
              </a:rPr>
              <a:t>fitting a probability function constructed via the</a:t>
            </a:r>
            <a:r>
              <a:rPr lang="en-US" dirty="0">
                <a:latin typeface="Arial"/>
                <a:cs typeface="Arial"/>
              </a:rPr>
              <a:t> </a:t>
            </a:r>
            <a:r>
              <a:rPr lang="en-US" spc="8" dirty="0">
                <a:latin typeface="Arial"/>
                <a:cs typeface="Arial"/>
              </a:rPr>
              <a:t>chain rule and a naive simplification of Bayes.</a:t>
            </a:r>
            <a:endParaRPr lang="en-US" dirty="0">
              <a:latin typeface="Arial"/>
              <a:cs typeface="Arial"/>
            </a:endParaRPr>
          </a:p>
        </p:txBody>
      </p:sp>
      <p:sp>
        <p:nvSpPr>
          <p:cNvPr id="9" name="text 1">
            <a:extLst>
              <a:ext uri="{FF2B5EF4-FFF2-40B4-BE49-F238E27FC236}">
                <a16:creationId xmlns:a16="http://schemas.microsoft.com/office/drawing/2014/main" id="{BCBB290C-DE92-2241-AF90-7C9C3E41E15D}"/>
              </a:ext>
            </a:extLst>
          </p:cNvPr>
          <p:cNvSpPr txBox="1"/>
          <p:nvPr/>
        </p:nvSpPr>
        <p:spPr>
          <a:xfrm>
            <a:off x="1572106" y="4065099"/>
            <a:ext cx="5903154" cy="900246"/>
          </a:xfrm>
          <a:prstGeom prst="rect">
            <a:avLst/>
          </a:prstGeom>
        </p:spPr>
        <p:txBody>
          <a:bodyPr vert="horz" wrap="none" lIns="0" tIns="0" rIns="0" bIns="0" rtlCol="0">
            <a:spAutoFit/>
          </a:bodyPr>
          <a:lstStyle/>
          <a:p>
            <a:r>
              <a:rPr sz="1950" b="1" spc="8" dirty="0">
                <a:latin typeface="Arial"/>
                <a:cs typeface="Arial"/>
              </a:rPr>
              <a:t>●  Naive Bayes</a:t>
            </a:r>
            <a:endParaRPr sz="1950" dirty="0">
              <a:latin typeface="Arial"/>
              <a:cs typeface="Arial"/>
            </a:endParaRPr>
          </a:p>
          <a:p>
            <a:r>
              <a:rPr sz="1950" b="1" spc="8" dirty="0">
                <a:latin typeface="Arial"/>
                <a:cs typeface="Arial"/>
              </a:rPr>
              <a:t>●  Averaged One-Dependence Estimators (AODE)</a:t>
            </a:r>
            <a:endParaRPr sz="1950" dirty="0">
              <a:latin typeface="Arial"/>
              <a:cs typeface="Arial"/>
            </a:endParaRPr>
          </a:p>
          <a:p>
            <a:r>
              <a:rPr sz="1950" b="1" spc="8" dirty="0">
                <a:latin typeface="Arial"/>
                <a:cs typeface="Arial"/>
              </a:rPr>
              <a:t>●  Bayesian Belief Network (BBN)</a:t>
            </a:r>
            <a:endParaRPr sz="1950" dirty="0">
              <a:latin typeface="Arial"/>
              <a:cs typeface="Arial"/>
            </a:endParaRPr>
          </a:p>
        </p:txBody>
      </p:sp>
    </p:spTree>
    <p:extLst>
      <p:ext uri="{BB962C8B-B14F-4D97-AF65-F5344CB8AC3E}">
        <p14:creationId xmlns:p14="http://schemas.microsoft.com/office/powerpoint/2010/main" val="40686252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DD56CE6-9B70-5646-AE19-7861311F3882}"/>
              </a:ext>
            </a:extLst>
          </p:cNvPr>
          <p:cNvSpPr txBox="1">
            <a:spLocks noGrp="1"/>
          </p:cNvSpPr>
          <p:nvPr>
            <p:ph type="title"/>
          </p:nvPr>
        </p:nvSpPr>
        <p:spPr>
          <a:xfrm>
            <a:off x="628650" y="1441206"/>
            <a:ext cx="4023666" cy="373949"/>
          </a:xfrm>
          <a:prstGeom prst="rect">
            <a:avLst/>
          </a:prstGeom>
        </p:spPr>
        <p:txBody>
          <a:bodyPr vert="horz" wrap="none" lIns="0" tIns="0" rIns="0" bIns="0" rtlCol="0" anchor="ctr">
            <a:spAutoFit/>
          </a:bodyPr>
          <a:lstStyle/>
          <a:p>
            <a:r>
              <a:rPr lang="en-US" sz="2700" b="1" spc="8" dirty="0">
                <a:latin typeface="Arial"/>
                <a:cs typeface="Arial"/>
              </a:rPr>
              <a:t>Models: Kernel Methods</a:t>
            </a:r>
            <a:endParaRPr lang="en-US" sz="2700" dirty="0">
              <a:latin typeface="Arial"/>
              <a:cs typeface="Arial"/>
            </a:endParaRPr>
          </a:p>
        </p:txBody>
      </p:sp>
      <p:sp>
        <p:nvSpPr>
          <p:cNvPr id="3" name="Content Placeholder 2">
            <a:extLst>
              <a:ext uri="{FF2B5EF4-FFF2-40B4-BE49-F238E27FC236}">
                <a16:creationId xmlns:a16="http://schemas.microsoft.com/office/drawing/2014/main" id="{5D4803AF-FA68-254D-9B4D-197772BB5504}"/>
              </a:ext>
            </a:extLst>
          </p:cNvPr>
          <p:cNvSpPr>
            <a:spLocks noGrp="1"/>
          </p:cNvSpPr>
          <p:nvPr>
            <p:ph idx="1"/>
          </p:nvPr>
        </p:nvSpPr>
        <p:spPr>
          <a:xfrm>
            <a:off x="628650" y="2226469"/>
            <a:ext cx="7886700" cy="3263504"/>
          </a:xfrm>
        </p:spPr>
        <p:txBody>
          <a:bodyPr/>
          <a:lstStyle/>
          <a:p>
            <a:r>
              <a:rPr lang="en-US" spc="8" dirty="0">
                <a:latin typeface="Arial"/>
                <a:cs typeface="Arial"/>
              </a:rPr>
              <a:t>Map input data into higher dimensional vector space where the problem is easier to model. Named after the “kernel trick” which computes the inner product of images of pairs of data.</a:t>
            </a:r>
          </a:p>
        </p:txBody>
      </p:sp>
      <p:sp>
        <p:nvSpPr>
          <p:cNvPr id="5" name="text 1">
            <a:extLst>
              <a:ext uri="{FF2B5EF4-FFF2-40B4-BE49-F238E27FC236}">
                <a16:creationId xmlns:a16="http://schemas.microsoft.com/office/drawing/2014/main" id="{BAE2ABA4-AD52-BF46-927D-316ECCEC1623}"/>
              </a:ext>
            </a:extLst>
          </p:cNvPr>
          <p:cNvSpPr txBox="1"/>
          <p:nvPr/>
        </p:nvSpPr>
        <p:spPr>
          <a:xfrm>
            <a:off x="1572108" y="4065099"/>
            <a:ext cx="4499437" cy="900246"/>
          </a:xfrm>
          <a:prstGeom prst="rect">
            <a:avLst/>
          </a:prstGeom>
        </p:spPr>
        <p:txBody>
          <a:bodyPr vert="horz" wrap="none" lIns="0" tIns="0" rIns="0" bIns="0" rtlCol="0">
            <a:spAutoFit/>
          </a:bodyPr>
          <a:lstStyle/>
          <a:p>
            <a:r>
              <a:rPr sz="1950" b="1" spc="8" dirty="0">
                <a:latin typeface="Arial"/>
                <a:cs typeface="Arial"/>
              </a:rPr>
              <a:t>●  Support Vector Machines (SVM)</a:t>
            </a:r>
            <a:endParaRPr sz="1950" dirty="0">
              <a:latin typeface="Arial"/>
              <a:cs typeface="Arial"/>
            </a:endParaRPr>
          </a:p>
          <a:p>
            <a:r>
              <a:rPr sz="1950" b="1" spc="8" dirty="0">
                <a:latin typeface="Arial"/>
                <a:cs typeface="Arial"/>
              </a:rPr>
              <a:t>●  Radial Basis Function (RBF)</a:t>
            </a:r>
            <a:endParaRPr sz="1950" dirty="0">
              <a:latin typeface="Arial"/>
              <a:cs typeface="Arial"/>
            </a:endParaRPr>
          </a:p>
          <a:p>
            <a:r>
              <a:rPr sz="1950" b="1" spc="8" dirty="0">
                <a:latin typeface="Arial"/>
                <a:cs typeface="Arial"/>
              </a:rPr>
              <a:t>●  Linear Discriminant Analysis (LDA)</a:t>
            </a:r>
            <a:endParaRPr sz="1950" dirty="0">
              <a:latin typeface="Arial"/>
              <a:cs typeface="Arial"/>
            </a:endParaRPr>
          </a:p>
        </p:txBody>
      </p:sp>
    </p:spTree>
    <p:extLst>
      <p:ext uri="{BB962C8B-B14F-4D97-AF65-F5344CB8AC3E}">
        <p14:creationId xmlns:p14="http://schemas.microsoft.com/office/powerpoint/2010/main" val="637935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D2C8-FE3D-1C45-92DB-4303E871A409}"/>
              </a:ext>
            </a:extLst>
          </p:cNvPr>
          <p:cNvSpPr>
            <a:spLocks noGrp="1"/>
          </p:cNvSpPr>
          <p:nvPr>
            <p:ph type="title"/>
          </p:nvPr>
        </p:nvSpPr>
        <p:spPr/>
        <p:txBody>
          <a:bodyPr/>
          <a:lstStyle/>
          <a:p>
            <a:r>
              <a:rPr lang="en-US" b="1" spc="8" dirty="0">
                <a:latin typeface="Arial"/>
                <a:cs typeface="Arial"/>
              </a:rPr>
              <a:t>Models: Artificial Neural Networks</a:t>
            </a:r>
            <a:endParaRPr lang="en-US" dirty="0"/>
          </a:p>
        </p:txBody>
      </p:sp>
      <p:sp>
        <p:nvSpPr>
          <p:cNvPr id="3" name="Content Placeholder 2">
            <a:extLst>
              <a:ext uri="{FF2B5EF4-FFF2-40B4-BE49-F238E27FC236}">
                <a16:creationId xmlns:a16="http://schemas.microsoft.com/office/drawing/2014/main" id="{5B20B810-DC60-894E-B362-0777BBCEC9B8}"/>
              </a:ext>
            </a:extLst>
          </p:cNvPr>
          <p:cNvSpPr>
            <a:spLocks noGrp="1"/>
          </p:cNvSpPr>
          <p:nvPr>
            <p:ph idx="1"/>
          </p:nvPr>
        </p:nvSpPr>
        <p:spPr/>
        <p:txBody>
          <a:bodyPr/>
          <a:lstStyle/>
          <a:p>
            <a:r>
              <a:rPr lang="en-US" spc="8" dirty="0">
                <a:latin typeface="Arial"/>
                <a:cs typeface="Arial"/>
              </a:rPr>
              <a:t>Inspired by biological neural networks, ANNs are</a:t>
            </a:r>
            <a:r>
              <a:rPr lang="en-US" sz="1800" dirty="0">
                <a:latin typeface="Arial"/>
                <a:cs typeface="Arial"/>
              </a:rPr>
              <a:t> </a:t>
            </a:r>
            <a:r>
              <a:rPr lang="en-US" spc="8" dirty="0">
                <a:latin typeface="Arial"/>
                <a:cs typeface="Arial"/>
              </a:rPr>
              <a:t>nonlinear function approximators that estimate</a:t>
            </a:r>
            <a:r>
              <a:rPr lang="en-US" dirty="0">
                <a:latin typeface="Arial"/>
                <a:cs typeface="Arial"/>
              </a:rPr>
              <a:t> </a:t>
            </a:r>
            <a:r>
              <a:rPr lang="en-US" spc="8" dirty="0">
                <a:latin typeface="Arial"/>
                <a:cs typeface="Arial"/>
              </a:rPr>
              <a:t>functions with a large number of inputs.</a:t>
            </a:r>
            <a:endParaRPr lang="en-US" dirty="0">
              <a:latin typeface="Arial"/>
              <a:cs typeface="Arial"/>
            </a:endParaRPr>
          </a:p>
          <a:p>
            <a:endParaRPr lang="en-US" dirty="0"/>
          </a:p>
        </p:txBody>
      </p:sp>
      <p:sp>
        <p:nvSpPr>
          <p:cNvPr id="4" name="text 1">
            <a:extLst>
              <a:ext uri="{FF2B5EF4-FFF2-40B4-BE49-F238E27FC236}">
                <a16:creationId xmlns:a16="http://schemas.microsoft.com/office/drawing/2014/main" id="{47AFEA10-C50F-1747-A455-0AF7DDB90691}"/>
              </a:ext>
            </a:extLst>
          </p:cNvPr>
          <p:cNvSpPr txBox="1"/>
          <p:nvPr/>
        </p:nvSpPr>
        <p:spPr>
          <a:xfrm>
            <a:off x="1568578" y="2933352"/>
            <a:ext cx="4409349" cy="1384995"/>
          </a:xfrm>
          <a:prstGeom prst="rect">
            <a:avLst/>
          </a:prstGeom>
        </p:spPr>
        <p:txBody>
          <a:bodyPr vert="horz" wrap="none" lIns="0" tIns="0" rIns="0" bIns="0" rtlCol="0">
            <a:spAutoFit/>
          </a:bodyPr>
          <a:lstStyle/>
          <a:p>
            <a:r>
              <a:rPr b="1" spc="8" dirty="0">
                <a:latin typeface="Arial"/>
                <a:cs typeface="Arial"/>
              </a:rPr>
              <a:t>●  Perceptron</a:t>
            </a:r>
            <a:endParaRPr dirty="0">
              <a:latin typeface="Arial"/>
              <a:cs typeface="Arial"/>
            </a:endParaRPr>
          </a:p>
          <a:p>
            <a:r>
              <a:rPr b="1" spc="8" dirty="0">
                <a:latin typeface="Arial"/>
                <a:cs typeface="Arial"/>
              </a:rPr>
              <a:t>●  Back-Propagation</a:t>
            </a:r>
            <a:endParaRPr dirty="0">
              <a:latin typeface="Arial"/>
              <a:cs typeface="Arial"/>
            </a:endParaRPr>
          </a:p>
          <a:p>
            <a:r>
              <a:rPr b="1" spc="8" dirty="0">
                <a:latin typeface="Arial"/>
                <a:cs typeface="Arial"/>
              </a:rPr>
              <a:t>●  Hopfield Network</a:t>
            </a:r>
            <a:endParaRPr dirty="0">
              <a:latin typeface="Arial"/>
              <a:cs typeface="Arial"/>
            </a:endParaRPr>
          </a:p>
          <a:p>
            <a:r>
              <a:rPr b="1" spc="8" dirty="0">
                <a:latin typeface="Arial"/>
                <a:cs typeface="Arial"/>
              </a:rPr>
              <a:t>●  Restricted Boltzmann Machine (RBM)</a:t>
            </a:r>
            <a:endParaRPr dirty="0">
              <a:latin typeface="Arial"/>
              <a:cs typeface="Arial"/>
            </a:endParaRPr>
          </a:p>
          <a:p>
            <a:r>
              <a:rPr b="1" spc="8" dirty="0">
                <a:latin typeface="Arial"/>
                <a:cs typeface="Arial"/>
              </a:rPr>
              <a:t>●  Deep Belief Networks (DBN)</a:t>
            </a:r>
            <a:endParaRPr dirty="0">
              <a:latin typeface="Arial"/>
              <a:cs typeface="Arial"/>
            </a:endParaRPr>
          </a:p>
        </p:txBody>
      </p:sp>
    </p:spTree>
    <p:extLst>
      <p:ext uri="{BB962C8B-B14F-4D97-AF65-F5344CB8AC3E}">
        <p14:creationId xmlns:p14="http://schemas.microsoft.com/office/powerpoint/2010/main" val="30624050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D2C8-FE3D-1C45-92DB-4303E871A409}"/>
              </a:ext>
            </a:extLst>
          </p:cNvPr>
          <p:cNvSpPr>
            <a:spLocks noGrp="1"/>
          </p:cNvSpPr>
          <p:nvPr>
            <p:ph type="title"/>
          </p:nvPr>
        </p:nvSpPr>
        <p:spPr/>
        <p:txBody>
          <a:bodyPr/>
          <a:lstStyle/>
          <a:p>
            <a:r>
              <a:rPr lang="en-US" b="1" spc="8" dirty="0">
                <a:latin typeface="Arial"/>
                <a:cs typeface="Arial"/>
              </a:rPr>
              <a:t>Models: Ensembles</a:t>
            </a:r>
            <a:endParaRPr lang="en-US" dirty="0">
              <a:latin typeface="Arial"/>
              <a:cs typeface="Arial"/>
            </a:endParaRPr>
          </a:p>
        </p:txBody>
      </p:sp>
      <p:sp>
        <p:nvSpPr>
          <p:cNvPr id="3" name="Content Placeholder 2">
            <a:extLst>
              <a:ext uri="{FF2B5EF4-FFF2-40B4-BE49-F238E27FC236}">
                <a16:creationId xmlns:a16="http://schemas.microsoft.com/office/drawing/2014/main" id="{5B20B810-DC60-894E-B362-0777BBCEC9B8}"/>
              </a:ext>
            </a:extLst>
          </p:cNvPr>
          <p:cNvSpPr>
            <a:spLocks noGrp="1"/>
          </p:cNvSpPr>
          <p:nvPr>
            <p:ph idx="1"/>
          </p:nvPr>
        </p:nvSpPr>
        <p:spPr/>
        <p:txBody>
          <a:bodyPr/>
          <a:lstStyle/>
          <a:p>
            <a:r>
              <a:rPr lang="en-US" spc="8" dirty="0">
                <a:latin typeface="Arial"/>
                <a:cs typeface="Arial"/>
              </a:rPr>
              <a:t>Models composed of multiple weak models that</a:t>
            </a:r>
            <a:r>
              <a:rPr lang="en-US" dirty="0">
                <a:latin typeface="Arial"/>
                <a:cs typeface="Arial"/>
              </a:rPr>
              <a:t> </a:t>
            </a:r>
            <a:r>
              <a:rPr lang="en-US" spc="8" dirty="0">
                <a:latin typeface="Arial"/>
                <a:cs typeface="Arial"/>
              </a:rPr>
              <a:t>are trained independently and whose outputs</a:t>
            </a:r>
            <a:r>
              <a:rPr lang="en-US" dirty="0">
                <a:latin typeface="Arial"/>
                <a:cs typeface="Arial"/>
              </a:rPr>
              <a:t> </a:t>
            </a:r>
            <a:r>
              <a:rPr lang="en-US" spc="8" dirty="0">
                <a:latin typeface="Arial"/>
                <a:cs typeface="Arial"/>
              </a:rPr>
              <a:t>are combined to make an overall prediction.</a:t>
            </a:r>
            <a:endParaRPr lang="en-US" dirty="0">
              <a:latin typeface="Arial"/>
              <a:cs typeface="Arial"/>
            </a:endParaRPr>
          </a:p>
          <a:p>
            <a:endParaRPr lang="en-US" dirty="0"/>
          </a:p>
        </p:txBody>
      </p:sp>
    </p:spTree>
    <p:extLst>
      <p:ext uri="{BB962C8B-B14F-4D97-AF65-F5344CB8AC3E}">
        <p14:creationId xmlns:p14="http://schemas.microsoft.com/office/powerpoint/2010/main" val="39455520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23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3000365"/>
            <a:ext cx="6172200" cy="857250"/>
          </a:xfrm>
          <a:prstGeom prst="rect">
            <a:avLst/>
          </a:prstGeom>
        </p:spPr>
      </p:pic>
      <p:sp>
        <p:nvSpPr>
          <p:cNvPr id="2" name="text 1"/>
          <p:cNvSpPr txBox="1"/>
          <p:nvPr/>
        </p:nvSpPr>
        <p:spPr>
          <a:xfrm>
            <a:off x="290358" y="2813437"/>
            <a:ext cx="8853642" cy="1231106"/>
          </a:xfrm>
          <a:prstGeom prst="rect">
            <a:avLst/>
          </a:prstGeom>
        </p:spPr>
        <p:txBody>
          <a:bodyPr vert="horz" wrap="none" lIns="0" tIns="0" rIns="0" bIns="0" rtlCol="0">
            <a:spAutoFit/>
          </a:bodyPr>
          <a:lstStyle/>
          <a:p>
            <a:r>
              <a:rPr sz="4000" b="1" spc="8" dirty="0">
                <a:latin typeface="Arial"/>
                <a:cs typeface="Arial"/>
              </a:rPr>
              <a:t>An Architecture for Operationalizing</a:t>
            </a:r>
            <a:endParaRPr sz="4000" dirty="0">
              <a:latin typeface="Arial"/>
              <a:cs typeface="Arial"/>
            </a:endParaRPr>
          </a:p>
          <a:p>
            <a:pPr marL="542981"/>
            <a:r>
              <a:rPr sz="4000" b="1" spc="8" dirty="0">
                <a:latin typeface="Arial"/>
                <a:cs typeface="Arial"/>
              </a:rPr>
              <a:t>Machine Learning Algorithms</a:t>
            </a:r>
            <a:endParaRPr sz="4000" dirty="0">
              <a:latin typeface="Arial"/>
              <a:cs typeface="Arial"/>
            </a:endParaRPr>
          </a:p>
        </p:txBody>
      </p:sp>
    </p:spTree>
    <p:extLst>
      <p:ext uri="{BB962C8B-B14F-4D97-AF65-F5344CB8AC3E}">
        <p14:creationId xmlns:p14="http://schemas.microsoft.com/office/powerpoint/2010/main" val="12699540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24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25" y="3166988"/>
            <a:ext cx="6578550" cy="2049975"/>
          </a:xfrm>
          <a:prstGeom prst="rect">
            <a:avLst/>
          </a:prstGeom>
        </p:spPr>
      </p:pic>
      <p:pic>
        <p:nvPicPr>
          <p:cNvPr id="24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5581" y="3159844"/>
            <a:ext cx="6592838" cy="2064263"/>
          </a:xfrm>
          <a:prstGeom prst="rect">
            <a:avLst/>
          </a:prstGeom>
        </p:spPr>
      </p:pic>
      <p:sp>
        <p:nvSpPr>
          <p:cNvPr id="2" name="text 1"/>
          <p:cNvSpPr txBox="1"/>
          <p:nvPr/>
        </p:nvSpPr>
        <p:spPr>
          <a:xfrm>
            <a:off x="6124899" y="3275478"/>
            <a:ext cx="1682961" cy="227435"/>
          </a:xfrm>
          <a:prstGeom prst="rect">
            <a:avLst/>
          </a:prstGeom>
        </p:spPr>
        <p:txBody>
          <a:bodyPr vert="horz" wrap="none" lIns="0" tIns="0" rIns="0" bIns="0" rtlCol="0">
            <a:spAutoFit/>
          </a:bodyPr>
          <a:lstStyle/>
          <a:p>
            <a:r>
              <a:rPr sz="1478" b="1" spc="8" dirty="0">
                <a:solidFill>
                  <a:srgbClr val="FFFFFF"/>
                </a:solidFill>
                <a:latin typeface="Arial"/>
                <a:cs typeface="Arial"/>
              </a:rPr>
              <a:t>Operational Phase</a:t>
            </a:r>
            <a:endParaRPr sz="1425">
              <a:latin typeface="Arial"/>
              <a:cs typeface="Arial"/>
            </a:endParaRPr>
          </a:p>
        </p:txBody>
      </p:sp>
      <p:pic>
        <p:nvPicPr>
          <p:cNvPr id="244"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2725" y="1099183"/>
            <a:ext cx="6578550" cy="2049974"/>
          </a:xfrm>
          <a:prstGeom prst="rect">
            <a:avLst/>
          </a:prstGeom>
        </p:spPr>
      </p:pic>
      <p:pic>
        <p:nvPicPr>
          <p:cNvPr id="24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5581" y="1092039"/>
            <a:ext cx="6592838" cy="2064262"/>
          </a:xfrm>
          <a:prstGeom prst="rect">
            <a:avLst/>
          </a:prstGeom>
        </p:spPr>
      </p:pic>
      <p:sp>
        <p:nvSpPr>
          <p:cNvPr id="3" name="text 1"/>
          <p:cNvSpPr txBox="1"/>
          <p:nvPr/>
        </p:nvSpPr>
        <p:spPr>
          <a:xfrm>
            <a:off x="6707056" y="1207671"/>
            <a:ext cx="1110945" cy="230832"/>
          </a:xfrm>
          <a:prstGeom prst="rect">
            <a:avLst/>
          </a:prstGeom>
        </p:spPr>
        <p:txBody>
          <a:bodyPr vert="horz" wrap="none" lIns="0" tIns="0" rIns="0" bIns="0" rtlCol="0">
            <a:spAutoFit/>
          </a:bodyPr>
          <a:lstStyle/>
          <a:p>
            <a:r>
              <a:rPr sz="1500" b="1" spc="8" dirty="0">
                <a:solidFill>
                  <a:srgbClr val="FFFFFF"/>
                </a:solidFill>
                <a:latin typeface="Arial"/>
                <a:cs typeface="Arial"/>
              </a:rPr>
              <a:t>Build Phase</a:t>
            </a:r>
            <a:endParaRPr sz="1500">
              <a:latin typeface="Arial"/>
              <a:cs typeface="Arial"/>
            </a:endParaRPr>
          </a:p>
        </p:txBody>
      </p:sp>
      <p:pic>
        <p:nvPicPr>
          <p:cNvPr id="246"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5900" y="5263559"/>
            <a:ext cx="6172200" cy="519525"/>
          </a:xfrm>
          <a:prstGeom prst="rect">
            <a:avLst/>
          </a:prstGeom>
        </p:spPr>
      </p:pic>
      <p:sp>
        <p:nvSpPr>
          <p:cNvPr id="4" name="text 1"/>
          <p:cNvSpPr txBox="1"/>
          <p:nvPr/>
        </p:nvSpPr>
        <p:spPr>
          <a:xfrm>
            <a:off x="2870853" y="5401920"/>
            <a:ext cx="3477747" cy="207749"/>
          </a:xfrm>
          <a:prstGeom prst="rect">
            <a:avLst/>
          </a:prstGeom>
        </p:spPr>
        <p:txBody>
          <a:bodyPr vert="horz" wrap="none" lIns="0" tIns="0" rIns="0" bIns="0" rtlCol="0">
            <a:spAutoFit/>
          </a:bodyPr>
          <a:lstStyle/>
          <a:p>
            <a:r>
              <a:rPr sz="1350" spc="8" dirty="0">
                <a:latin typeface="Arial"/>
                <a:cs typeface="Arial"/>
              </a:rPr>
              <a:t>Architecture of Machine Learning Operations</a:t>
            </a:r>
            <a:endParaRPr sz="1350">
              <a:latin typeface="Arial"/>
              <a:cs typeface="Arial"/>
            </a:endParaRPr>
          </a:p>
        </p:txBody>
      </p:sp>
      <p:pic>
        <p:nvPicPr>
          <p:cNvPr id="247"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3358" y="1263032"/>
            <a:ext cx="1310822" cy="1018648"/>
          </a:xfrm>
          <a:prstGeom prst="rect">
            <a:avLst/>
          </a:prstGeom>
        </p:spPr>
      </p:pic>
      <p:pic>
        <p:nvPicPr>
          <p:cNvPr id="248"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3358" y="1263032"/>
            <a:ext cx="1310822" cy="1018648"/>
          </a:xfrm>
          <a:prstGeom prst="rect">
            <a:avLst/>
          </a:prstGeom>
        </p:spPr>
      </p:pic>
      <p:pic>
        <p:nvPicPr>
          <p:cNvPr id="249"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3358" y="1263032"/>
            <a:ext cx="1310822" cy="1018648"/>
          </a:xfrm>
          <a:prstGeom prst="rect">
            <a:avLst/>
          </a:prstGeom>
        </p:spPr>
      </p:pic>
      <p:pic>
        <p:nvPicPr>
          <p:cNvPr id="250"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6214" y="1255888"/>
            <a:ext cx="1325110" cy="1032935"/>
          </a:xfrm>
          <a:prstGeom prst="rect">
            <a:avLst/>
          </a:prstGeom>
        </p:spPr>
      </p:pic>
      <p:sp>
        <p:nvSpPr>
          <p:cNvPr id="5" name="text 1"/>
          <p:cNvSpPr txBox="1"/>
          <p:nvPr/>
        </p:nvSpPr>
        <p:spPr>
          <a:xfrm>
            <a:off x="1547565" y="1744507"/>
            <a:ext cx="824456" cy="161583"/>
          </a:xfrm>
          <a:prstGeom prst="rect">
            <a:avLst/>
          </a:prstGeom>
        </p:spPr>
        <p:txBody>
          <a:bodyPr vert="horz" wrap="none" lIns="0" tIns="0" rIns="0" bIns="0" rtlCol="0">
            <a:spAutoFit/>
          </a:bodyPr>
          <a:lstStyle/>
          <a:p>
            <a:r>
              <a:rPr sz="1050" spc="8" dirty="0">
                <a:solidFill>
                  <a:srgbClr val="F3F3F3"/>
                </a:solidFill>
                <a:latin typeface="Arial"/>
                <a:cs typeface="Arial"/>
              </a:rPr>
              <a:t>Training Data</a:t>
            </a:r>
            <a:endParaRPr sz="1050">
              <a:latin typeface="Arial"/>
              <a:cs typeface="Arial"/>
            </a:endParaRPr>
          </a:p>
        </p:txBody>
      </p:sp>
      <p:pic>
        <p:nvPicPr>
          <p:cNvPr id="251"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3347" y="2524478"/>
            <a:ext cx="1310850" cy="315675"/>
          </a:xfrm>
          <a:prstGeom prst="rect">
            <a:avLst/>
          </a:prstGeom>
        </p:spPr>
      </p:pic>
      <p:pic>
        <p:nvPicPr>
          <p:cNvPr id="252"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76203" y="2517334"/>
            <a:ext cx="1325138" cy="329963"/>
          </a:xfrm>
          <a:prstGeom prst="rect">
            <a:avLst/>
          </a:prstGeom>
        </p:spPr>
      </p:pic>
      <p:sp>
        <p:nvSpPr>
          <p:cNvPr id="6" name="text 1"/>
          <p:cNvSpPr txBox="1"/>
          <p:nvPr/>
        </p:nvSpPr>
        <p:spPr>
          <a:xfrm>
            <a:off x="1842406" y="2634672"/>
            <a:ext cx="405304" cy="161583"/>
          </a:xfrm>
          <a:prstGeom prst="rect">
            <a:avLst/>
          </a:prstGeom>
        </p:spPr>
        <p:txBody>
          <a:bodyPr vert="horz" wrap="none" lIns="0" tIns="0" rIns="0" bIns="0" rtlCol="0">
            <a:spAutoFit/>
          </a:bodyPr>
          <a:lstStyle/>
          <a:p>
            <a:r>
              <a:rPr sz="1050" spc="8" dirty="0">
                <a:solidFill>
                  <a:srgbClr val="F3F3F3"/>
                </a:solidFill>
                <a:latin typeface="Arial"/>
                <a:cs typeface="Arial"/>
              </a:rPr>
              <a:t>Labels</a:t>
            </a:r>
            <a:endParaRPr sz="1050">
              <a:latin typeface="Arial"/>
              <a:cs typeface="Arial"/>
            </a:endParaRPr>
          </a:p>
        </p:txBody>
      </p:sp>
      <p:pic>
        <p:nvPicPr>
          <p:cNvPr id="253"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84303" y="1355005"/>
            <a:ext cx="1007456" cy="740419"/>
          </a:xfrm>
          <a:prstGeom prst="rect">
            <a:avLst/>
          </a:prstGeom>
        </p:spPr>
      </p:pic>
      <p:pic>
        <p:nvPicPr>
          <p:cNvPr id="254"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4303" y="1355005"/>
            <a:ext cx="1007456" cy="740419"/>
          </a:xfrm>
          <a:prstGeom prst="rect">
            <a:avLst/>
          </a:prstGeom>
        </p:spPr>
      </p:pic>
      <p:pic>
        <p:nvPicPr>
          <p:cNvPr id="255"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84303" y="1355005"/>
            <a:ext cx="1007456" cy="740419"/>
          </a:xfrm>
          <a:prstGeom prst="rect">
            <a:avLst/>
          </a:prstGeom>
        </p:spPr>
      </p:pic>
      <p:pic>
        <p:nvPicPr>
          <p:cNvPr id="256"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7159" y="1347862"/>
            <a:ext cx="1021743" cy="754706"/>
          </a:xfrm>
          <a:prstGeom prst="rect">
            <a:avLst/>
          </a:prstGeom>
        </p:spPr>
      </p:pic>
      <p:pic>
        <p:nvPicPr>
          <p:cNvPr id="257"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77159" y="1347862"/>
            <a:ext cx="1021743" cy="754706"/>
          </a:xfrm>
          <a:prstGeom prst="rect">
            <a:avLst/>
          </a:prstGeom>
        </p:spPr>
      </p:pic>
      <p:sp>
        <p:nvSpPr>
          <p:cNvPr id="7" name="text 1"/>
          <p:cNvSpPr txBox="1"/>
          <p:nvPr/>
        </p:nvSpPr>
        <p:spPr>
          <a:xfrm>
            <a:off x="3521344" y="1645265"/>
            <a:ext cx="472052" cy="323165"/>
          </a:xfrm>
          <a:prstGeom prst="rect">
            <a:avLst/>
          </a:prstGeom>
        </p:spPr>
        <p:txBody>
          <a:bodyPr vert="horz" wrap="none" lIns="0" tIns="0" rIns="0" bIns="0" rtlCol="0">
            <a:spAutoFit/>
          </a:bodyPr>
          <a:lstStyle/>
          <a:p>
            <a:r>
              <a:rPr sz="1050" spc="8" dirty="0">
                <a:solidFill>
                  <a:srgbClr val="F3F3F3"/>
                </a:solidFill>
                <a:latin typeface="Arial"/>
                <a:cs typeface="Arial"/>
              </a:rPr>
              <a:t>Feature</a:t>
            </a:r>
            <a:endParaRPr sz="1050">
              <a:latin typeface="Arial"/>
              <a:cs typeface="Arial"/>
            </a:endParaRPr>
          </a:p>
          <a:p>
            <a:pPr marL="3742"/>
            <a:r>
              <a:rPr sz="1050" spc="8" dirty="0">
                <a:solidFill>
                  <a:srgbClr val="F3F3F3"/>
                </a:solidFill>
                <a:latin typeface="Arial"/>
                <a:cs typeface="Arial"/>
              </a:rPr>
              <a:t>Vectors</a:t>
            </a:r>
            <a:endParaRPr sz="1050">
              <a:latin typeface="Arial"/>
              <a:cs typeface="Arial"/>
            </a:endParaRPr>
          </a:p>
        </p:txBody>
      </p:sp>
      <p:pic>
        <p:nvPicPr>
          <p:cNvPr id="258"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34000" y="1526833"/>
            <a:ext cx="1310850" cy="1359450"/>
          </a:xfrm>
          <a:prstGeom prst="rect">
            <a:avLst/>
          </a:prstGeom>
        </p:spPr>
      </p:pic>
      <p:pic>
        <p:nvPicPr>
          <p:cNvPr id="259"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26856" y="1519689"/>
            <a:ext cx="1325138" cy="1373738"/>
          </a:xfrm>
          <a:prstGeom prst="rect">
            <a:avLst/>
          </a:prstGeom>
        </p:spPr>
      </p:pic>
      <p:sp>
        <p:nvSpPr>
          <p:cNvPr id="8" name="text 1"/>
          <p:cNvSpPr txBox="1"/>
          <p:nvPr/>
        </p:nvSpPr>
        <p:spPr>
          <a:xfrm>
            <a:off x="5078330" y="2080333"/>
            <a:ext cx="627416" cy="319768"/>
          </a:xfrm>
          <a:prstGeom prst="rect">
            <a:avLst/>
          </a:prstGeom>
        </p:spPr>
        <p:txBody>
          <a:bodyPr vert="horz" wrap="none" lIns="0" tIns="0" rIns="0" bIns="0" rtlCol="0">
            <a:spAutoFit/>
          </a:bodyPr>
          <a:lstStyle/>
          <a:p>
            <a:r>
              <a:rPr sz="1028" spc="8" dirty="0">
                <a:solidFill>
                  <a:srgbClr val="F3F3F3"/>
                </a:solidFill>
                <a:latin typeface="Arial"/>
                <a:cs typeface="Arial"/>
              </a:rPr>
              <a:t>Estimation</a:t>
            </a:r>
            <a:endParaRPr sz="975">
              <a:latin typeface="Arial"/>
              <a:cs typeface="Arial"/>
            </a:endParaRPr>
          </a:p>
          <a:p>
            <a:pPr marL="29642"/>
            <a:r>
              <a:rPr sz="1050" spc="8" dirty="0">
                <a:solidFill>
                  <a:srgbClr val="F3F3F3"/>
                </a:solidFill>
                <a:latin typeface="Arial"/>
                <a:cs typeface="Arial"/>
              </a:rPr>
              <a:t>Algorithm</a:t>
            </a:r>
            <a:endParaRPr sz="1050">
              <a:latin typeface="Arial"/>
              <a:cs typeface="Arial"/>
            </a:endParaRPr>
          </a:p>
        </p:txBody>
      </p:sp>
      <p:pic>
        <p:nvPicPr>
          <p:cNvPr id="260"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83337" y="3718586"/>
            <a:ext cx="1310864" cy="939148"/>
          </a:xfrm>
          <a:prstGeom prst="rect">
            <a:avLst/>
          </a:prstGeom>
        </p:spPr>
      </p:pic>
      <p:pic>
        <p:nvPicPr>
          <p:cNvPr id="261"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76194" y="3711442"/>
            <a:ext cx="1325151" cy="953435"/>
          </a:xfrm>
          <a:prstGeom prst="rect">
            <a:avLst/>
          </a:prstGeom>
        </p:spPr>
      </p:pic>
      <p:sp>
        <p:nvSpPr>
          <p:cNvPr id="9" name="text 1"/>
          <p:cNvSpPr txBox="1"/>
          <p:nvPr/>
        </p:nvSpPr>
        <p:spPr>
          <a:xfrm>
            <a:off x="1746187" y="4010962"/>
            <a:ext cx="601318" cy="161583"/>
          </a:xfrm>
          <a:prstGeom prst="rect">
            <a:avLst/>
          </a:prstGeom>
        </p:spPr>
        <p:txBody>
          <a:bodyPr vert="horz" wrap="none" lIns="0" tIns="0" rIns="0" bIns="0" rtlCol="0">
            <a:spAutoFit/>
          </a:bodyPr>
          <a:lstStyle/>
          <a:p>
            <a:r>
              <a:rPr sz="1050" spc="8" dirty="0">
                <a:solidFill>
                  <a:srgbClr val="F3F3F3"/>
                </a:solidFill>
                <a:latin typeface="Arial"/>
                <a:cs typeface="Arial"/>
              </a:rPr>
              <a:t>New Data</a:t>
            </a:r>
            <a:endParaRPr sz="1050">
              <a:latin typeface="Arial"/>
              <a:cs typeface="Arial"/>
            </a:endParaRPr>
          </a:p>
        </p:txBody>
      </p:sp>
      <p:pic>
        <p:nvPicPr>
          <p:cNvPr id="262"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184314" y="3772371"/>
            <a:ext cx="1007456" cy="740419"/>
          </a:xfrm>
          <a:prstGeom prst="rect">
            <a:avLst/>
          </a:prstGeom>
        </p:spPr>
      </p:pic>
      <p:pic>
        <p:nvPicPr>
          <p:cNvPr id="263"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84314" y="3772371"/>
            <a:ext cx="1007456" cy="740419"/>
          </a:xfrm>
          <a:prstGeom prst="rect">
            <a:avLst/>
          </a:prstGeom>
        </p:spPr>
      </p:pic>
      <p:pic>
        <p:nvPicPr>
          <p:cNvPr id="264" name="Image"/>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84314" y="3772371"/>
            <a:ext cx="1007456" cy="740419"/>
          </a:xfrm>
          <a:prstGeom prst="rect">
            <a:avLst/>
          </a:prstGeom>
        </p:spPr>
      </p:pic>
      <p:pic>
        <p:nvPicPr>
          <p:cNvPr id="265" name="Image"/>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77170" y="3765228"/>
            <a:ext cx="1021744" cy="754706"/>
          </a:xfrm>
          <a:prstGeom prst="rect">
            <a:avLst/>
          </a:prstGeom>
        </p:spPr>
      </p:pic>
      <p:pic>
        <p:nvPicPr>
          <p:cNvPr id="266" name="Image"/>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77170" y="3765228"/>
            <a:ext cx="1021744" cy="754706"/>
          </a:xfrm>
          <a:prstGeom prst="rect">
            <a:avLst/>
          </a:prstGeom>
        </p:spPr>
      </p:pic>
      <p:sp>
        <p:nvSpPr>
          <p:cNvPr id="10" name="text 1"/>
          <p:cNvSpPr txBox="1"/>
          <p:nvPr/>
        </p:nvSpPr>
        <p:spPr>
          <a:xfrm>
            <a:off x="3521354" y="4062632"/>
            <a:ext cx="462434" cy="319768"/>
          </a:xfrm>
          <a:prstGeom prst="rect">
            <a:avLst/>
          </a:prstGeom>
        </p:spPr>
        <p:txBody>
          <a:bodyPr vert="horz" wrap="none" lIns="0" tIns="0" rIns="0" bIns="0" rtlCol="0">
            <a:spAutoFit/>
          </a:bodyPr>
          <a:lstStyle/>
          <a:p>
            <a:r>
              <a:rPr sz="1028" spc="8" dirty="0">
                <a:solidFill>
                  <a:srgbClr val="F3F3F3"/>
                </a:solidFill>
                <a:latin typeface="Arial"/>
                <a:cs typeface="Arial"/>
              </a:rPr>
              <a:t>Feature</a:t>
            </a:r>
            <a:endParaRPr sz="975">
              <a:latin typeface="Arial"/>
              <a:cs typeface="Arial"/>
            </a:endParaRPr>
          </a:p>
          <a:p>
            <a:pPr marL="37061"/>
            <a:r>
              <a:rPr sz="1050" spc="8" dirty="0">
                <a:solidFill>
                  <a:srgbClr val="F3F3F3"/>
                </a:solidFill>
                <a:latin typeface="Arial"/>
                <a:cs typeface="Arial"/>
              </a:rPr>
              <a:t>Vector</a:t>
            </a:r>
            <a:endParaRPr sz="1050">
              <a:latin typeface="Arial"/>
              <a:cs typeface="Arial"/>
            </a:endParaRPr>
          </a:p>
        </p:txBody>
      </p:sp>
      <p:pic>
        <p:nvPicPr>
          <p:cNvPr id="267" name="Image"/>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629750" y="3591144"/>
            <a:ext cx="1529400" cy="1102874"/>
          </a:xfrm>
          <a:prstGeom prst="rect">
            <a:avLst/>
          </a:prstGeom>
        </p:spPr>
      </p:pic>
      <p:pic>
        <p:nvPicPr>
          <p:cNvPr id="268" name="Image"/>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622606" y="3584000"/>
            <a:ext cx="1543688" cy="1117162"/>
          </a:xfrm>
          <a:prstGeom prst="rect">
            <a:avLst/>
          </a:prstGeom>
        </p:spPr>
      </p:pic>
      <p:sp>
        <p:nvSpPr>
          <p:cNvPr id="11" name="text 1"/>
          <p:cNvSpPr txBox="1"/>
          <p:nvPr/>
        </p:nvSpPr>
        <p:spPr>
          <a:xfrm>
            <a:off x="5101869" y="4016355"/>
            <a:ext cx="526426" cy="302262"/>
          </a:xfrm>
          <a:prstGeom prst="rect">
            <a:avLst/>
          </a:prstGeom>
        </p:spPr>
        <p:txBody>
          <a:bodyPr vert="horz" wrap="none" lIns="0" tIns="0" rIns="0" bIns="0" rtlCol="0">
            <a:spAutoFit/>
          </a:bodyPr>
          <a:lstStyle/>
          <a:p>
            <a:r>
              <a:rPr sz="914" spc="8" dirty="0">
                <a:solidFill>
                  <a:srgbClr val="F3F3F3"/>
                </a:solidFill>
                <a:latin typeface="Arial"/>
                <a:cs typeface="Arial"/>
              </a:rPr>
              <a:t>Predictive</a:t>
            </a:r>
            <a:endParaRPr sz="900">
              <a:latin typeface="Arial"/>
              <a:cs typeface="Arial"/>
            </a:endParaRPr>
          </a:p>
          <a:p>
            <a:pPr marL="111085"/>
            <a:r>
              <a:rPr sz="1050" spc="8" dirty="0">
                <a:solidFill>
                  <a:srgbClr val="F3F3F3"/>
                </a:solidFill>
                <a:latin typeface="Arial"/>
                <a:cs typeface="Arial"/>
              </a:rPr>
              <a:t>Model</a:t>
            </a:r>
            <a:endParaRPr sz="1050">
              <a:latin typeface="Arial"/>
              <a:cs typeface="Arial"/>
            </a:endParaRPr>
          </a:p>
        </p:txBody>
      </p:sp>
      <p:pic>
        <p:nvPicPr>
          <p:cNvPr id="269" name="Image"/>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474760" y="3984742"/>
            <a:ext cx="1310849" cy="315675"/>
          </a:xfrm>
          <a:prstGeom prst="rect">
            <a:avLst/>
          </a:prstGeom>
        </p:spPr>
      </p:pic>
      <p:pic>
        <p:nvPicPr>
          <p:cNvPr id="270" name="Image"/>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467616" y="3977598"/>
            <a:ext cx="1325137" cy="329963"/>
          </a:xfrm>
          <a:prstGeom prst="rect">
            <a:avLst/>
          </a:prstGeom>
        </p:spPr>
      </p:pic>
      <p:sp>
        <p:nvSpPr>
          <p:cNvPr id="12" name="text 1"/>
          <p:cNvSpPr txBox="1"/>
          <p:nvPr/>
        </p:nvSpPr>
        <p:spPr>
          <a:xfrm>
            <a:off x="6833861" y="4094936"/>
            <a:ext cx="611386" cy="161583"/>
          </a:xfrm>
          <a:prstGeom prst="rect">
            <a:avLst/>
          </a:prstGeom>
        </p:spPr>
        <p:txBody>
          <a:bodyPr vert="horz" wrap="none" lIns="0" tIns="0" rIns="0" bIns="0" rtlCol="0">
            <a:spAutoFit/>
          </a:bodyPr>
          <a:lstStyle/>
          <a:p>
            <a:r>
              <a:rPr sz="1050" spc="8" dirty="0">
                <a:solidFill>
                  <a:srgbClr val="F3F3F3"/>
                </a:solidFill>
                <a:latin typeface="Arial"/>
                <a:cs typeface="Arial"/>
              </a:rPr>
              <a:t>Prediction</a:t>
            </a:r>
            <a:endParaRPr sz="1050">
              <a:latin typeface="Arial"/>
              <a:cs typeface="Arial"/>
            </a:endParaRPr>
          </a:p>
        </p:txBody>
      </p:sp>
      <p:pic>
        <p:nvPicPr>
          <p:cNvPr id="271" name="Image"/>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94179" y="1725165"/>
            <a:ext cx="490050" cy="5175"/>
          </a:xfrm>
          <a:prstGeom prst="rect">
            <a:avLst/>
          </a:prstGeom>
        </p:spPr>
      </p:pic>
      <p:pic>
        <p:nvPicPr>
          <p:cNvPr id="272" name="Image"/>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687035" y="1718928"/>
            <a:ext cx="418617" cy="18557"/>
          </a:xfrm>
          <a:prstGeom prst="rect">
            <a:avLst/>
          </a:prstGeom>
        </p:spPr>
      </p:pic>
      <p:pic>
        <p:nvPicPr>
          <p:cNvPr id="273" name="Image"/>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091116" y="1695330"/>
            <a:ext cx="79371" cy="61483"/>
          </a:xfrm>
          <a:prstGeom prst="rect">
            <a:avLst/>
          </a:prstGeom>
        </p:spPr>
      </p:pic>
      <p:pic>
        <p:nvPicPr>
          <p:cNvPr id="274" name="Image"/>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694197" y="2682315"/>
            <a:ext cx="2231775" cy="4950"/>
          </a:xfrm>
          <a:prstGeom prst="rect">
            <a:avLst/>
          </a:prstGeom>
        </p:spPr>
      </p:pic>
      <p:pic>
        <p:nvPicPr>
          <p:cNvPr id="275" name="Image"/>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87053" y="2675172"/>
            <a:ext cx="2160338" cy="19048"/>
          </a:xfrm>
          <a:prstGeom prst="rect">
            <a:avLst/>
          </a:prstGeom>
        </p:spPr>
      </p:pic>
      <p:pic>
        <p:nvPicPr>
          <p:cNvPr id="276" name="Image"/>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833051" y="2656334"/>
            <a:ext cx="79178" cy="61486"/>
          </a:xfrm>
          <a:prstGeom prst="rect">
            <a:avLst/>
          </a:prstGeom>
        </p:spPr>
      </p:pic>
      <p:pic>
        <p:nvPicPr>
          <p:cNvPr id="277" name="Image"/>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191759" y="1725213"/>
            <a:ext cx="734175" cy="675"/>
          </a:xfrm>
          <a:prstGeom prst="rect">
            <a:avLst/>
          </a:prstGeom>
        </p:spPr>
      </p:pic>
      <p:pic>
        <p:nvPicPr>
          <p:cNvPr id="278" name="Image"/>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184615" y="1718069"/>
            <a:ext cx="662738" cy="14883"/>
          </a:xfrm>
          <a:prstGeom prst="rect">
            <a:avLst/>
          </a:prstGeom>
        </p:spPr>
      </p:pic>
      <p:pic>
        <p:nvPicPr>
          <p:cNvPr id="279" name="Image"/>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833045" y="1695067"/>
            <a:ext cx="79147" cy="61486"/>
          </a:xfrm>
          <a:prstGeom prst="rect">
            <a:avLst/>
          </a:prstGeom>
        </p:spPr>
      </p:pic>
      <p:pic>
        <p:nvPicPr>
          <p:cNvPr id="280" name="Image"/>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687057" y="4135436"/>
            <a:ext cx="418613" cy="14288"/>
          </a:xfrm>
          <a:prstGeom prst="rect">
            <a:avLst/>
          </a:prstGeom>
        </p:spPr>
      </p:pic>
      <p:pic>
        <p:nvPicPr>
          <p:cNvPr id="281" name="Image"/>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091382" y="4111838"/>
            <a:ext cx="79125" cy="61486"/>
          </a:xfrm>
          <a:prstGeom prst="rect">
            <a:avLst/>
          </a:prstGeom>
        </p:spPr>
      </p:pic>
      <p:pic>
        <p:nvPicPr>
          <p:cNvPr id="282" name="Image"/>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4184626" y="4135436"/>
            <a:ext cx="366637" cy="14288"/>
          </a:xfrm>
          <a:prstGeom prst="rect">
            <a:avLst/>
          </a:prstGeom>
        </p:spPr>
      </p:pic>
      <p:pic>
        <p:nvPicPr>
          <p:cNvPr id="283" name="Image"/>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4536975" y="4111838"/>
            <a:ext cx="79125" cy="61486"/>
          </a:xfrm>
          <a:prstGeom prst="rect">
            <a:avLst/>
          </a:prstGeom>
        </p:spPr>
      </p:pic>
      <p:pic>
        <p:nvPicPr>
          <p:cNvPr id="284" name="Image"/>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389425" y="2886283"/>
            <a:ext cx="4950" cy="704925"/>
          </a:xfrm>
          <a:prstGeom prst="rect">
            <a:avLst/>
          </a:prstGeom>
        </p:spPr>
      </p:pic>
      <p:pic>
        <p:nvPicPr>
          <p:cNvPr id="285" name="Image"/>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5382283" y="2879139"/>
            <a:ext cx="18635" cy="633489"/>
          </a:xfrm>
          <a:prstGeom prst="rect">
            <a:avLst/>
          </a:prstGeom>
        </p:spPr>
      </p:pic>
      <p:pic>
        <p:nvPicPr>
          <p:cNvPr id="286" name="Image"/>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363032" y="3498177"/>
            <a:ext cx="61484" cy="79289"/>
          </a:xfrm>
          <a:prstGeom prst="rect">
            <a:avLst/>
          </a:prstGeom>
        </p:spPr>
      </p:pic>
      <p:pic>
        <p:nvPicPr>
          <p:cNvPr id="287" name="Image"/>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152007" y="4135436"/>
            <a:ext cx="244237" cy="14288"/>
          </a:xfrm>
          <a:prstGeom prst="rect">
            <a:avLst/>
          </a:prstGeom>
        </p:spPr>
      </p:pic>
      <p:pic>
        <p:nvPicPr>
          <p:cNvPr id="288" name="Image"/>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381956" y="4111838"/>
            <a:ext cx="79125" cy="61486"/>
          </a:xfrm>
          <a:prstGeom prst="rect">
            <a:avLst/>
          </a:prstGeom>
        </p:spPr>
      </p:pic>
    </p:spTree>
    <p:extLst>
      <p:ext uri="{BB962C8B-B14F-4D97-AF65-F5344CB8AC3E}">
        <p14:creationId xmlns:p14="http://schemas.microsoft.com/office/powerpoint/2010/main" val="1197744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12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3000365"/>
            <a:ext cx="6172200" cy="857250"/>
          </a:xfrm>
          <a:prstGeom prst="rect">
            <a:avLst/>
          </a:prstGeom>
        </p:spPr>
      </p:pic>
      <p:sp>
        <p:nvSpPr>
          <p:cNvPr id="2" name="text 1"/>
          <p:cNvSpPr txBox="1"/>
          <p:nvPr/>
        </p:nvSpPr>
        <p:spPr>
          <a:xfrm>
            <a:off x="768939" y="2813437"/>
            <a:ext cx="7606121" cy="615553"/>
          </a:xfrm>
          <a:prstGeom prst="rect">
            <a:avLst/>
          </a:prstGeom>
        </p:spPr>
        <p:txBody>
          <a:bodyPr vert="horz" wrap="none" lIns="0" tIns="0" rIns="0" bIns="0" rtlCol="0">
            <a:spAutoFit/>
          </a:bodyPr>
          <a:lstStyle/>
          <a:p>
            <a:r>
              <a:rPr sz="4000" b="1" spc="8" dirty="0">
                <a:latin typeface="Arial"/>
                <a:cs typeface="Arial"/>
              </a:rPr>
              <a:t>How do you make predictions?</a:t>
            </a:r>
            <a:endParaRPr sz="4000" dirty="0">
              <a:latin typeface="Arial"/>
              <a:cs typeface="Arial"/>
            </a:endParaRPr>
          </a:p>
        </p:txBody>
      </p:sp>
    </p:spTree>
    <p:extLst>
      <p:ext uri="{BB962C8B-B14F-4D97-AF65-F5344CB8AC3E}">
        <p14:creationId xmlns:p14="http://schemas.microsoft.com/office/powerpoint/2010/main" val="531237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37A2A-6F0E-3741-BF53-E37DB849829C}"/>
              </a:ext>
            </a:extLst>
          </p:cNvPr>
          <p:cNvSpPr>
            <a:spLocks noGrp="1"/>
          </p:cNvSpPr>
          <p:nvPr>
            <p:ph type="title"/>
          </p:nvPr>
        </p:nvSpPr>
        <p:spPr/>
        <p:txBody>
          <a:bodyPr/>
          <a:lstStyle/>
          <a:p>
            <a:r>
              <a:rPr lang="en-US" dirty="0"/>
              <a:t>What is </a:t>
            </a:r>
            <a:r>
              <a:rPr lang="en-US" dirty="0" err="1"/>
              <a:t>Scikit</a:t>
            </a:r>
            <a:r>
              <a:rPr lang="en-US" dirty="0"/>
              <a:t>-Learn?</a:t>
            </a:r>
          </a:p>
        </p:txBody>
      </p:sp>
      <p:sp>
        <p:nvSpPr>
          <p:cNvPr id="3" name="Content Placeholder 2">
            <a:extLst>
              <a:ext uri="{FF2B5EF4-FFF2-40B4-BE49-F238E27FC236}">
                <a16:creationId xmlns:a16="http://schemas.microsoft.com/office/drawing/2014/main" id="{3B6A29E6-4683-6745-B0B7-6CD8F79DECB1}"/>
              </a:ext>
            </a:extLst>
          </p:cNvPr>
          <p:cNvSpPr>
            <a:spLocks noGrp="1"/>
          </p:cNvSpPr>
          <p:nvPr>
            <p:ph idx="1"/>
          </p:nvPr>
        </p:nvSpPr>
        <p:spPr/>
        <p:txBody>
          <a:bodyPr/>
          <a:lstStyle/>
          <a:p>
            <a:r>
              <a:rPr lang="en-US" dirty="0"/>
              <a:t>Extensions to SciPy (Scientific Python) are called </a:t>
            </a:r>
            <a:r>
              <a:rPr lang="en-US" dirty="0" err="1"/>
              <a:t>SciKits</a:t>
            </a:r>
            <a:r>
              <a:rPr lang="en-US" dirty="0"/>
              <a:t>. </a:t>
            </a:r>
            <a:r>
              <a:rPr lang="en-US" dirty="0" err="1"/>
              <a:t>SciKit</a:t>
            </a:r>
            <a:r>
              <a:rPr lang="en-US" dirty="0"/>
              <a:t>-Learn provides machine learning algorithms. </a:t>
            </a:r>
          </a:p>
          <a:p>
            <a:pPr lvl="1"/>
            <a:r>
              <a:rPr lang="en-US" dirty="0"/>
              <a:t>Algorithms for supervised &amp; unsupervised learning </a:t>
            </a:r>
          </a:p>
          <a:p>
            <a:pPr lvl="1"/>
            <a:r>
              <a:rPr lang="en-US" dirty="0"/>
              <a:t>Built on SciPy and </a:t>
            </a:r>
            <a:r>
              <a:rPr lang="en-US" dirty="0" err="1"/>
              <a:t>Numpy</a:t>
            </a:r>
            <a:r>
              <a:rPr lang="en-US" dirty="0"/>
              <a:t> </a:t>
            </a:r>
          </a:p>
          <a:p>
            <a:pPr lvl="1"/>
            <a:r>
              <a:rPr lang="en-US" dirty="0"/>
              <a:t>Standard Python API interface </a:t>
            </a:r>
          </a:p>
          <a:p>
            <a:pPr lvl="1"/>
            <a:r>
              <a:rPr lang="en-US" dirty="0"/>
              <a:t>Sits on top of c libraries, LAPACK, </a:t>
            </a:r>
            <a:r>
              <a:rPr lang="en-US" dirty="0" err="1"/>
              <a:t>LibSVM</a:t>
            </a:r>
            <a:r>
              <a:rPr lang="en-US" dirty="0"/>
              <a:t>, and </a:t>
            </a:r>
            <a:r>
              <a:rPr lang="en-US" dirty="0" err="1"/>
              <a:t>Cython</a:t>
            </a:r>
            <a:r>
              <a:rPr lang="en-US" dirty="0"/>
              <a:t> </a:t>
            </a:r>
          </a:p>
          <a:p>
            <a:pPr lvl="1"/>
            <a:r>
              <a:rPr lang="en-US" dirty="0"/>
              <a:t>Open Source: BSD License (part of Linux) </a:t>
            </a:r>
          </a:p>
          <a:p>
            <a:pPr lvl="1"/>
            <a:endParaRPr lang="en-US" dirty="0"/>
          </a:p>
        </p:txBody>
      </p:sp>
    </p:spTree>
    <p:extLst>
      <p:ext uri="{BB962C8B-B14F-4D97-AF65-F5344CB8AC3E}">
        <p14:creationId xmlns:p14="http://schemas.microsoft.com/office/powerpoint/2010/main" val="5867046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7CF2-E199-EC44-9366-050D9E1FF778}"/>
              </a:ext>
            </a:extLst>
          </p:cNvPr>
          <p:cNvSpPr>
            <a:spLocks noGrp="1"/>
          </p:cNvSpPr>
          <p:nvPr>
            <p:ph type="title"/>
          </p:nvPr>
        </p:nvSpPr>
        <p:spPr/>
        <p:txBody>
          <a:bodyPr/>
          <a:lstStyle/>
          <a:p>
            <a:r>
              <a:rPr lang="en-US" dirty="0"/>
              <a:t>Where did it come from?</a:t>
            </a:r>
          </a:p>
        </p:txBody>
      </p:sp>
      <p:sp>
        <p:nvSpPr>
          <p:cNvPr id="3" name="Content Placeholder 2">
            <a:extLst>
              <a:ext uri="{FF2B5EF4-FFF2-40B4-BE49-F238E27FC236}">
                <a16:creationId xmlns:a16="http://schemas.microsoft.com/office/drawing/2014/main" id="{382D755A-8D2F-1D42-A285-B04EA7FAF865}"/>
              </a:ext>
            </a:extLst>
          </p:cNvPr>
          <p:cNvSpPr>
            <a:spLocks noGrp="1"/>
          </p:cNvSpPr>
          <p:nvPr>
            <p:ph idx="1"/>
          </p:nvPr>
        </p:nvSpPr>
        <p:spPr/>
        <p:txBody>
          <a:bodyPr/>
          <a:lstStyle/>
          <a:p>
            <a:r>
              <a:rPr lang="en-US" dirty="0"/>
              <a:t>Started as a Google summer of code project in 2007 by David </a:t>
            </a:r>
            <a:r>
              <a:rPr lang="en-US" dirty="0" err="1"/>
              <a:t>Cournapeau</a:t>
            </a:r>
            <a:r>
              <a:rPr lang="en-US" dirty="0"/>
              <a:t>, then used as a thesis project by Matthieu </a:t>
            </a:r>
            <a:r>
              <a:rPr lang="en-US" dirty="0" err="1"/>
              <a:t>Brucher</a:t>
            </a:r>
            <a:r>
              <a:rPr lang="en-US" dirty="0"/>
              <a:t>. </a:t>
            </a:r>
          </a:p>
          <a:p>
            <a:r>
              <a:rPr lang="en-US" dirty="0"/>
              <a:t>In 2010, INRIA pushed the first public release, and sponsors the project, as do Google, </a:t>
            </a:r>
            <a:r>
              <a:rPr lang="en-US" dirty="0" err="1"/>
              <a:t>Tinyclues</a:t>
            </a:r>
            <a:r>
              <a:rPr lang="en-US" dirty="0"/>
              <a:t>, and the Python Software Foundation.</a:t>
            </a:r>
          </a:p>
          <a:p>
            <a:endParaRPr lang="en-US" dirty="0"/>
          </a:p>
        </p:txBody>
      </p:sp>
      <p:pic>
        <p:nvPicPr>
          <p:cNvPr id="4101" name="Picture 5" descr="page42image15559008">
            <a:extLst>
              <a:ext uri="{FF2B5EF4-FFF2-40B4-BE49-F238E27FC236}">
                <a16:creationId xmlns:a16="http://schemas.microsoft.com/office/drawing/2014/main" id="{618571CF-A182-C34E-8314-4B28FE3C9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0814" y="4491346"/>
            <a:ext cx="18192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42image7889904">
            <a:extLst>
              <a:ext uri="{FF2B5EF4-FFF2-40B4-BE49-F238E27FC236}">
                <a16:creationId xmlns:a16="http://schemas.microsoft.com/office/drawing/2014/main" id="{8D4B1068-F00F-7C44-A428-B8AAF5E06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2296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6723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AA14B-9C31-A644-AABF-29137EDF24C0}"/>
              </a:ext>
            </a:extLst>
          </p:cNvPr>
          <p:cNvSpPr>
            <a:spLocks noGrp="1"/>
          </p:cNvSpPr>
          <p:nvPr>
            <p:ph type="title"/>
          </p:nvPr>
        </p:nvSpPr>
        <p:spPr/>
        <p:txBody>
          <a:bodyPr/>
          <a:lstStyle/>
          <a:p>
            <a:r>
              <a:rPr lang="en-US" dirty="0"/>
              <a:t>Who uses </a:t>
            </a:r>
            <a:r>
              <a:rPr lang="en-US" dirty="0" err="1"/>
              <a:t>Scikit</a:t>
            </a:r>
            <a:r>
              <a:rPr lang="en-US" dirty="0"/>
              <a:t>-Learn?</a:t>
            </a:r>
          </a:p>
        </p:txBody>
      </p:sp>
      <p:pic>
        <p:nvPicPr>
          <p:cNvPr id="5" name="Image">
            <a:extLst>
              <a:ext uri="{FF2B5EF4-FFF2-40B4-BE49-F238E27FC236}">
                <a16:creationId xmlns:a16="http://schemas.microsoft.com/office/drawing/2014/main" id="{E5A8772B-39CF-6C4E-BE8B-FA94C1552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053" y="2114195"/>
            <a:ext cx="1828800" cy="1828800"/>
          </a:xfrm>
          <a:prstGeom prst="rect">
            <a:avLst/>
          </a:prstGeom>
        </p:spPr>
      </p:pic>
      <p:pic>
        <p:nvPicPr>
          <p:cNvPr id="6" name="Image">
            <a:extLst>
              <a:ext uri="{FF2B5EF4-FFF2-40B4-BE49-F238E27FC236}">
                <a16:creationId xmlns:a16="http://schemas.microsoft.com/office/drawing/2014/main" id="{F53D7A7A-425C-0340-8D0C-61D1C0820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053" y="2114195"/>
            <a:ext cx="1828800" cy="1828800"/>
          </a:xfrm>
          <a:prstGeom prst="rect">
            <a:avLst/>
          </a:prstGeom>
        </p:spPr>
      </p:pic>
      <p:pic>
        <p:nvPicPr>
          <p:cNvPr id="7" name="Image">
            <a:extLst>
              <a:ext uri="{FF2B5EF4-FFF2-40B4-BE49-F238E27FC236}">
                <a16:creationId xmlns:a16="http://schemas.microsoft.com/office/drawing/2014/main" id="{A33262A0-C52E-824B-9CFE-757033F0F3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947" y="2213916"/>
            <a:ext cx="1028700" cy="1064419"/>
          </a:xfrm>
          <a:prstGeom prst="rect">
            <a:avLst/>
          </a:prstGeom>
        </p:spPr>
      </p:pic>
      <p:pic>
        <p:nvPicPr>
          <p:cNvPr id="8" name="Image">
            <a:extLst>
              <a:ext uri="{FF2B5EF4-FFF2-40B4-BE49-F238E27FC236}">
                <a16:creationId xmlns:a16="http://schemas.microsoft.com/office/drawing/2014/main" id="{BF224ADF-B8AA-1B4A-BD80-0A7BC63D5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947" y="2213916"/>
            <a:ext cx="1028700" cy="1064419"/>
          </a:xfrm>
          <a:prstGeom prst="rect">
            <a:avLst/>
          </a:prstGeom>
        </p:spPr>
      </p:pic>
      <p:pic>
        <p:nvPicPr>
          <p:cNvPr id="9" name="Image">
            <a:extLst>
              <a:ext uri="{FF2B5EF4-FFF2-40B4-BE49-F238E27FC236}">
                <a16:creationId xmlns:a16="http://schemas.microsoft.com/office/drawing/2014/main" id="{92AC1CA7-6BA8-DC4C-844E-F8F4E367DC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1872" y="3441601"/>
            <a:ext cx="1821656" cy="757238"/>
          </a:xfrm>
          <a:prstGeom prst="rect">
            <a:avLst/>
          </a:prstGeom>
        </p:spPr>
      </p:pic>
      <p:pic>
        <p:nvPicPr>
          <p:cNvPr id="10" name="Image">
            <a:extLst>
              <a:ext uri="{FF2B5EF4-FFF2-40B4-BE49-F238E27FC236}">
                <a16:creationId xmlns:a16="http://schemas.microsoft.com/office/drawing/2014/main" id="{26754B7A-0A72-8D42-9CB0-5D813A2691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1872" y="3441601"/>
            <a:ext cx="1821656" cy="757238"/>
          </a:xfrm>
          <a:prstGeom prst="rect">
            <a:avLst/>
          </a:prstGeom>
        </p:spPr>
      </p:pic>
      <p:pic>
        <p:nvPicPr>
          <p:cNvPr id="11" name="Image">
            <a:extLst>
              <a:ext uri="{FF2B5EF4-FFF2-40B4-BE49-F238E27FC236}">
                <a16:creationId xmlns:a16="http://schemas.microsoft.com/office/drawing/2014/main" id="{B751C7FF-5FAB-8248-A326-237F12E115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6222" y="2125266"/>
            <a:ext cx="1279062" cy="661969"/>
          </a:xfrm>
          <a:prstGeom prst="rect">
            <a:avLst/>
          </a:prstGeom>
        </p:spPr>
      </p:pic>
      <p:pic>
        <p:nvPicPr>
          <p:cNvPr id="12" name="Image">
            <a:extLst>
              <a:ext uri="{FF2B5EF4-FFF2-40B4-BE49-F238E27FC236}">
                <a16:creationId xmlns:a16="http://schemas.microsoft.com/office/drawing/2014/main" id="{45B42F96-ECFB-B64F-941E-9195CD5E02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6222" y="2125266"/>
            <a:ext cx="1279062" cy="661969"/>
          </a:xfrm>
          <a:prstGeom prst="rect">
            <a:avLst/>
          </a:prstGeom>
        </p:spPr>
      </p:pic>
      <p:pic>
        <p:nvPicPr>
          <p:cNvPr id="13" name="Image">
            <a:extLst>
              <a:ext uri="{FF2B5EF4-FFF2-40B4-BE49-F238E27FC236}">
                <a16:creationId xmlns:a16="http://schemas.microsoft.com/office/drawing/2014/main" id="{EA6BF730-E3D8-6D4F-8551-597B66271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566" y="3441601"/>
            <a:ext cx="1828800" cy="1828800"/>
          </a:xfrm>
          <a:prstGeom prst="rect">
            <a:avLst/>
          </a:prstGeom>
        </p:spPr>
      </p:pic>
      <p:pic>
        <p:nvPicPr>
          <p:cNvPr id="14" name="Image">
            <a:extLst>
              <a:ext uri="{FF2B5EF4-FFF2-40B4-BE49-F238E27FC236}">
                <a16:creationId xmlns:a16="http://schemas.microsoft.com/office/drawing/2014/main" id="{69C7F158-9260-454A-97D2-E544383A12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8566" y="3441601"/>
            <a:ext cx="1828800" cy="1828800"/>
          </a:xfrm>
          <a:prstGeom prst="rect">
            <a:avLst/>
          </a:prstGeom>
        </p:spPr>
      </p:pic>
      <p:pic>
        <p:nvPicPr>
          <p:cNvPr id="15" name="Image">
            <a:extLst>
              <a:ext uri="{FF2B5EF4-FFF2-40B4-BE49-F238E27FC236}">
                <a16:creationId xmlns:a16="http://schemas.microsoft.com/office/drawing/2014/main" id="{CAC5A647-186F-5D46-8393-B54802E832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00002" y="4006538"/>
            <a:ext cx="1226851" cy="1226850"/>
          </a:xfrm>
          <a:prstGeom prst="rect">
            <a:avLst/>
          </a:prstGeom>
        </p:spPr>
      </p:pic>
      <p:pic>
        <p:nvPicPr>
          <p:cNvPr id="16" name="Image">
            <a:extLst>
              <a:ext uri="{FF2B5EF4-FFF2-40B4-BE49-F238E27FC236}">
                <a16:creationId xmlns:a16="http://schemas.microsoft.com/office/drawing/2014/main" id="{DB060D73-03F5-8742-8CAB-F322855084A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0002" y="4006538"/>
            <a:ext cx="1226851" cy="1226850"/>
          </a:xfrm>
          <a:prstGeom prst="rect">
            <a:avLst/>
          </a:prstGeom>
        </p:spPr>
      </p:pic>
      <p:pic>
        <p:nvPicPr>
          <p:cNvPr id="17" name="Image">
            <a:extLst>
              <a:ext uri="{FF2B5EF4-FFF2-40B4-BE49-F238E27FC236}">
                <a16:creationId xmlns:a16="http://schemas.microsoft.com/office/drawing/2014/main" id="{93D44C27-443C-2449-B8FD-1D0ABD1821D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18566" y="5320679"/>
            <a:ext cx="1450969" cy="386925"/>
          </a:xfrm>
          <a:prstGeom prst="rect">
            <a:avLst/>
          </a:prstGeom>
        </p:spPr>
      </p:pic>
      <p:pic>
        <p:nvPicPr>
          <p:cNvPr id="18" name="Image">
            <a:extLst>
              <a:ext uri="{FF2B5EF4-FFF2-40B4-BE49-F238E27FC236}">
                <a16:creationId xmlns:a16="http://schemas.microsoft.com/office/drawing/2014/main" id="{68724011-BBE7-9F45-A0C2-127FB9B799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18566" y="5320679"/>
            <a:ext cx="1450968" cy="386925"/>
          </a:xfrm>
          <a:prstGeom prst="rect">
            <a:avLst/>
          </a:prstGeom>
        </p:spPr>
      </p:pic>
      <p:pic>
        <p:nvPicPr>
          <p:cNvPr id="19" name="Image">
            <a:extLst>
              <a:ext uri="{FF2B5EF4-FFF2-40B4-BE49-F238E27FC236}">
                <a16:creationId xmlns:a16="http://schemas.microsoft.com/office/drawing/2014/main" id="{99787606-097C-CD47-A630-8A078538860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21972" y="4832907"/>
            <a:ext cx="2424965" cy="533494"/>
          </a:xfrm>
          <a:prstGeom prst="rect">
            <a:avLst/>
          </a:prstGeom>
        </p:spPr>
      </p:pic>
      <p:pic>
        <p:nvPicPr>
          <p:cNvPr id="20" name="Image">
            <a:extLst>
              <a:ext uri="{FF2B5EF4-FFF2-40B4-BE49-F238E27FC236}">
                <a16:creationId xmlns:a16="http://schemas.microsoft.com/office/drawing/2014/main" id="{80F17C6A-6EBD-4B4E-A9AE-E1A70EBE64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21972" y="4832907"/>
            <a:ext cx="2424965" cy="533494"/>
          </a:xfrm>
          <a:prstGeom prst="rect">
            <a:avLst/>
          </a:prstGeom>
        </p:spPr>
      </p:pic>
      <p:pic>
        <p:nvPicPr>
          <p:cNvPr id="21" name="Image">
            <a:extLst>
              <a:ext uri="{FF2B5EF4-FFF2-40B4-BE49-F238E27FC236}">
                <a16:creationId xmlns:a16="http://schemas.microsoft.com/office/drawing/2014/main" id="{3F5AE5EC-615B-874E-98CF-626830A15B3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68284" y="4249126"/>
            <a:ext cx="1702218" cy="661968"/>
          </a:xfrm>
          <a:prstGeom prst="rect">
            <a:avLst/>
          </a:prstGeom>
        </p:spPr>
      </p:pic>
      <p:pic>
        <p:nvPicPr>
          <p:cNvPr id="22" name="Image">
            <a:extLst>
              <a:ext uri="{FF2B5EF4-FFF2-40B4-BE49-F238E27FC236}">
                <a16:creationId xmlns:a16="http://schemas.microsoft.com/office/drawing/2014/main" id="{4B1B6B82-558F-9345-916D-4E4A104E535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68284" y="4249126"/>
            <a:ext cx="1702218" cy="661968"/>
          </a:xfrm>
          <a:prstGeom prst="rect">
            <a:avLst/>
          </a:prstGeom>
        </p:spPr>
      </p:pic>
      <p:pic>
        <p:nvPicPr>
          <p:cNvPr id="23" name="Image">
            <a:extLst>
              <a:ext uri="{FF2B5EF4-FFF2-40B4-BE49-F238E27FC236}">
                <a16:creationId xmlns:a16="http://schemas.microsoft.com/office/drawing/2014/main" id="{CD069A0F-F798-7544-910A-8765A5A23E4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47804" y="2148451"/>
            <a:ext cx="533477" cy="533492"/>
          </a:xfrm>
          <a:prstGeom prst="rect">
            <a:avLst/>
          </a:prstGeom>
        </p:spPr>
      </p:pic>
      <p:pic>
        <p:nvPicPr>
          <p:cNvPr id="24" name="Image">
            <a:extLst>
              <a:ext uri="{FF2B5EF4-FFF2-40B4-BE49-F238E27FC236}">
                <a16:creationId xmlns:a16="http://schemas.microsoft.com/office/drawing/2014/main" id="{094BC082-E06A-B545-81A0-5DDE42D28D7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47804" y="2148450"/>
            <a:ext cx="533477" cy="533493"/>
          </a:xfrm>
          <a:prstGeom prst="rect">
            <a:avLst/>
          </a:prstGeom>
        </p:spPr>
      </p:pic>
      <p:pic>
        <p:nvPicPr>
          <p:cNvPr id="25" name="Image">
            <a:extLst>
              <a:ext uri="{FF2B5EF4-FFF2-40B4-BE49-F238E27FC236}">
                <a16:creationId xmlns:a16="http://schemas.microsoft.com/office/drawing/2014/main" id="{87A0EACC-CB77-B747-936F-4F3D46B9732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49138" y="2111063"/>
            <a:ext cx="358434" cy="533493"/>
          </a:xfrm>
          <a:prstGeom prst="rect">
            <a:avLst/>
          </a:prstGeom>
        </p:spPr>
      </p:pic>
      <p:pic>
        <p:nvPicPr>
          <p:cNvPr id="26" name="Image">
            <a:extLst>
              <a:ext uri="{FF2B5EF4-FFF2-40B4-BE49-F238E27FC236}">
                <a16:creationId xmlns:a16="http://schemas.microsoft.com/office/drawing/2014/main" id="{3CB273C4-B498-074B-8CCC-35D7980BAE5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49138" y="2111063"/>
            <a:ext cx="358434" cy="533493"/>
          </a:xfrm>
          <a:prstGeom prst="rect">
            <a:avLst/>
          </a:prstGeom>
        </p:spPr>
      </p:pic>
      <p:pic>
        <p:nvPicPr>
          <p:cNvPr id="27" name="Image">
            <a:extLst>
              <a:ext uri="{FF2B5EF4-FFF2-40B4-BE49-F238E27FC236}">
                <a16:creationId xmlns:a16="http://schemas.microsoft.com/office/drawing/2014/main" id="{9AA88E9A-1CD1-F54B-8F54-E0E2E25F47B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986691" y="2837519"/>
            <a:ext cx="1821656" cy="553787"/>
          </a:xfrm>
          <a:prstGeom prst="rect">
            <a:avLst/>
          </a:prstGeom>
        </p:spPr>
      </p:pic>
      <p:pic>
        <p:nvPicPr>
          <p:cNvPr id="28" name="Image">
            <a:extLst>
              <a:ext uri="{FF2B5EF4-FFF2-40B4-BE49-F238E27FC236}">
                <a16:creationId xmlns:a16="http://schemas.microsoft.com/office/drawing/2014/main" id="{9E11D7EF-DB64-FA45-8E0F-BC557C83B19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986691" y="2837519"/>
            <a:ext cx="1821656" cy="553787"/>
          </a:xfrm>
          <a:prstGeom prst="rect">
            <a:avLst/>
          </a:prstGeom>
        </p:spPr>
      </p:pic>
      <p:pic>
        <p:nvPicPr>
          <p:cNvPr id="29" name="Image">
            <a:extLst>
              <a:ext uri="{FF2B5EF4-FFF2-40B4-BE49-F238E27FC236}">
                <a16:creationId xmlns:a16="http://schemas.microsoft.com/office/drawing/2014/main" id="{761FFAFF-1DDA-B74B-9573-DA56CEC7E2E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05297" y="4299564"/>
            <a:ext cx="533493" cy="533494"/>
          </a:xfrm>
          <a:prstGeom prst="rect">
            <a:avLst/>
          </a:prstGeom>
        </p:spPr>
      </p:pic>
      <p:pic>
        <p:nvPicPr>
          <p:cNvPr id="30" name="Image">
            <a:extLst>
              <a:ext uri="{FF2B5EF4-FFF2-40B4-BE49-F238E27FC236}">
                <a16:creationId xmlns:a16="http://schemas.microsoft.com/office/drawing/2014/main" id="{C0167525-FF56-924A-92B9-EC66E437B96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805297" y="4299564"/>
            <a:ext cx="533494" cy="533494"/>
          </a:xfrm>
          <a:prstGeom prst="rect">
            <a:avLst/>
          </a:prstGeom>
        </p:spPr>
      </p:pic>
      <p:pic>
        <p:nvPicPr>
          <p:cNvPr id="31" name="Image">
            <a:extLst>
              <a:ext uri="{FF2B5EF4-FFF2-40B4-BE49-F238E27FC236}">
                <a16:creationId xmlns:a16="http://schemas.microsoft.com/office/drawing/2014/main" id="{5921F7E1-5CEC-3C4C-BE99-C33871646B4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081298" y="2776333"/>
            <a:ext cx="508090" cy="533492"/>
          </a:xfrm>
          <a:prstGeom prst="rect">
            <a:avLst/>
          </a:prstGeom>
        </p:spPr>
      </p:pic>
      <p:pic>
        <p:nvPicPr>
          <p:cNvPr id="32" name="Image">
            <a:extLst>
              <a:ext uri="{FF2B5EF4-FFF2-40B4-BE49-F238E27FC236}">
                <a16:creationId xmlns:a16="http://schemas.microsoft.com/office/drawing/2014/main" id="{01661F54-9E24-A54C-9BA8-8DE5C37444A3}"/>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081298" y="2776333"/>
            <a:ext cx="508091" cy="533492"/>
          </a:xfrm>
          <a:prstGeom prst="rect">
            <a:avLst/>
          </a:prstGeom>
        </p:spPr>
      </p:pic>
    </p:spTree>
    <p:extLst>
      <p:ext uri="{BB962C8B-B14F-4D97-AF65-F5344CB8AC3E}">
        <p14:creationId xmlns:p14="http://schemas.microsoft.com/office/powerpoint/2010/main" val="11561022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FBB1C-F75E-8448-9DEC-526AA8F1FB15}"/>
              </a:ext>
            </a:extLst>
          </p:cNvPr>
          <p:cNvSpPr>
            <a:spLocks noGrp="1"/>
          </p:cNvSpPr>
          <p:nvPr>
            <p:ph type="title"/>
          </p:nvPr>
        </p:nvSpPr>
        <p:spPr/>
        <p:txBody>
          <a:bodyPr/>
          <a:lstStyle/>
          <a:p>
            <a:r>
              <a:rPr lang="en-US" dirty="0"/>
              <a:t>Primary Features</a:t>
            </a:r>
          </a:p>
        </p:txBody>
      </p:sp>
      <p:sp>
        <p:nvSpPr>
          <p:cNvPr id="3" name="Content Placeholder 2">
            <a:extLst>
              <a:ext uri="{FF2B5EF4-FFF2-40B4-BE49-F238E27FC236}">
                <a16:creationId xmlns:a16="http://schemas.microsoft.com/office/drawing/2014/main" id="{E00E2C17-DFBB-0C4B-8B54-1FC1B9721CAC}"/>
              </a:ext>
            </a:extLst>
          </p:cNvPr>
          <p:cNvSpPr>
            <a:spLocks noGrp="1"/>
          </p:cNvSpPr>
          <p:nvPr>
            <p:ph idx="1"/>
          </p:nvPr>
        </p:nvSpPr>
        <p:spPr/>
        <p:txBody>
          <a:bodyPr/>
          <a:lstStyle/>
          <a:p>
            <a:r>
              <a:rPr lang="en-US" dirty="0"/>
              <a:t>Supervised learning algorithms</a:t>
            </a:r>
          </a:p>
          <a:p>
            <a:r>
              <a:rPr lang="en-US" dirty="0"/>
              <a:t>Cross-validation</a:t>
            </a:r>
          </a:p>
          <a:p>
            <a:r>
              <a:rPr lang="en-US" dirty="0"/>
              <a:t>Unsupervised learning algorithms</a:t>
            </a:r>
          </a:p>
          <a:p>
            <a:r>
              <a:rPr lang="en-US" dirty="0"/>
              <a:t>Various toy datasets</a:t>
            </a:r>
          </a:p>
          <a:p>
            <a:r>
              <a:rPr lang="en-US" dirty="0"/>
              <a:t>Feature extraction</a:t>
            </a:r>
          </a:p>
        </p:txBody>
      </p:sp>
    </p:spTree>
    <p:extLst>
      <p:ext uri="{BB962C8B-B14F-4D97-AF65-F5344CB8AC3E}">
        <p14:creationId xmlns:p14="http://schemas.microsoft.com/office/powerpoint/2010/main" val="33463314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3CC7-3593-B248-9E18-BB1D66900AC3}"/>
              </a:ext>
            </a:extLst>
          </p:cNvPr>
          <p:cNvSpPr>
            <a:spLocks noGrp="1"/>
          </p:cNvSpPr>
          <p:nvPr>
            <p:ph type="title"/>
          </p:nvPr>
        </p:nvSpPr>
        <p:spPr>
          <a:xfrm>
            <a:off x="336554" y="356104"/>
            <a:ext cx="7170737" cy="492125"/>
          </a:xfrm>
        </p:spPr>
        <p:txBody>
          <a:bodyPr/>
          <a:lstStyle/>
          <a:p>
            <a:r>
              <a:rPr lang="en-US" sz="4000" b="1" dirty="0"/>
              <a:t>A Guide to </a:t>
            </a:r>
            <a:r>
              <a:rPr lang="en-US" sz="4000" b="1" dirty="0" err="1"/>
              <a:t>Scikit</a:t>
            </a:r>
            <a:r>
              <a:rPr lang="en-US" sz="4000" b="1" dirty="0"/>
              <a:t>-learn</a:t>
            </a:r>
          </a:p>
        </p:txBody>
      </p:sp>
      <p:sp>
        <p:nvSpPr>
          <p:cNvPr id="5" name="Rectangle 4">
            <a:extLst>
              <a:ext uri="{FF2B5EF4-FFF2-40B4-BE49-F238E27FC236}">
                <a16:creationId xmlns:a16="http://schemas.microsoft.com/office/drawing/2014/main" id="{4157E26D-E9C4-EC44-9234-E6CE3280C43A}"/>
              </a:ext>
            </a:extLst>
          </p:cNvPr>
          <p:cNvSpPr/>
          <p:nvPr/>
        </p:nvSpPr>
        <p:spPr>
          <a:xfrm>
            <a:off x="1819364" y="5588407"/>
            <a:ext cx="4646400" cy="300082"/>
          </a:xfrm>
          <a:prstGeom prst="rect">
            <a:avLst/>
          </a:prstGeom>
        </p:spPr>
        <p:txBody>
          <a:bodyPr wrap="none">
            <a:spAutoFit/>
          </a:bodyPr>
          <a:lstStyle/>
          <a:p>
            <a:r>
              <a:rPr lang="en-US" sz="1350" dirty="0"/>
              <a:t>https://</a:t>
            </a:r>
            <a:r>
              <a:rPr lang="en-US" sz="1350" dirty="0" err="1"/>
              <a:t>scikit-learn.org</a:t>
            </a:r>
            <a:r>
              <a:rPr lang="en-US" sz="1350" dirty="0"/>
              <a:t>/stable/tutorial/</a:t>
            </a:r>
            <a:r>
              <a:rPr lang="en-US" sz="1350" dirty="0" err="1"/>
              <a:t>machine_learning_map</a:t>
            </a:r>
            <a:r>
              <a:rPr lang="en-US" sz="1350" dirty="0"/>
              <a:t>/</a:t>
            </a:r>
          </a:p>
        </p:txBody>
      </p:sp>
      <p:pic>
        <p:nvPicPr>
          <p:cNvPr id="6" name="Picture 5">
            <a:extLst>
              <a:ext uri="{FF2B5EF4-FFF2-40B4-BE49-F238E27FC236}">
                <a16:creationId xmlns:a16="http://schemas.microsoft.com/office/drawing/2014/main" id="{4E7D9C8D-B965-1642-8AD5-D603614CFBE6}"/>
              </a:ext>
            </a:extLst>
          </p:cNvPr>
          <p:cNvPicPr>
            <a:picLocks noChangeAspect="1"/>
          </p:cNvPicPr>
          <p:nvPr/>
        </p:nvPicPr>
        <p:blipFill>
          <a:blip r:embed="rId3"/>
          <a:stretch>
            <a:fillRect/>
          </a:stretch>
        </p:blipFill>
        <p:spPr>
          <a:xfrm>
            <a:off x="1306958" y="1958687"/>
            <a:ext cx="6200333" cy="3629720"/>
          </a:xfrm>
          <a:prstGeom prst="rect">
            <a:avLst/>
          </a:prstGeom>
        </p:spPr>
      </p:pic>
    </p:spTree>
    <p:extLst>
      <p:ext uri="{BB962C8B-B14F-4D97-AF65-F5344CB8AC3E}">
        <p14:creationId xmlns:p14="http://schemas.microsoft.com/office/powerpoint/2010/main" val="26208879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7987-2C67-3040-8DF3-D3A90CF14C1E}"/>
              </a:ext>
            </a:extLst>
          </p:cNvPr>
          <p:cNvSpPr>
            <a:spLocks noGrp="1"/>
          </p:cNvSpPr>
          <p:nvPr>
            <p:ph type="title"/>
          </p:nvPr>
        </p:nvSpPr>
        <p:spPr/>
        <p:txBody>
          <a:bodyPr/>
          <a:lstStyle/>
          <a:p>
            <a:r>
              <a:rPr lang="en-US" dirty="0"/>
              <a:t>General Steps</a:t>
            </a:r>
          </a:p>
        </p:txBody>
      </p:sp>
      <p:sp>
        <p:nvSpPr>
          <p:cNvPr id="3" name="Content Placeholder 2">
            <a:extLst>
              <a:ext uri="{FF2B5EF4-FFF2-40B4-BE49-F238E27FC236}">
                <a16:creationId xmlns:a16="http://schemas.microsoft.com/office/drawing/2014/main" id="{8451DA5E-0EE2-6E40-A05E-20AE65579A22}"/>
              </a:ext>
            </a:extLst>
          </p:cNvPr>
          <p:cNvSpPr>
            <a:spLocks noGrp="1"/>
          </p:cNvSpPr>
          <p:nvPr>
            <p:ph idx="1"/>
          </p:nvPr>
        </p:nvSpPr>
        <p:spPr/>
        <p:txBody>
          <a:bodyPr/>
          <a:lstStyle/>
          <a:p>
            <a:r>
              <a:rPr lang="en-US" dirty="0"/>
              <a:t>Step 1: Import the relevant libraries and read the dataset</a:t>
            </a:r>
          </a:p>
          <a:p>
            <a:r>
              <a:rPr lang="en-US" dirty="0"/>
              <a:t>Step 2: Understand the dataset by looking at distributions and plots</a:t>
            </a:r>
          </a:p>
          <a:p>
            <a:r>
              <a:rPr lang="en-US" dirty="0"/>
              <a:t>Step 3: Build a prediction model on the dataset and making predictions</a:t>
            </a:r>
          </a:p>
          <a:p>
            <a:r>
              <a:rPr lang="en-US" dirty="0"/>
              <a:t>Step 4: Print accuracy</a:t>
            </a:r>
          </a:p>
        </p:txBody>
      </p:sp>
    </p:spTree>
    <p:extLst>
      <p:ext uri="{BB962C8B-B14F-4D97-AF65-F5344CB8AC3E}">
        <p14:creationId xmlns:p14="http://schemas.microsoft.com/office/powerpoint/2010/main" val="29513021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D83E0-40FC-4B44-81CB-BFA262C7D10F}"/>
              </a:ext>
            </a:extLst>
          </p:cNvPr>
          <p:cNvSpPr>
            <a:spLocks noGrp="1"/>
          </p:cNvSpPr>
          <p:nvPr>
            <p:ph type="title"/>
          </p:nvPr>
        </p:nvSpPr>
        <p:spPr/>
        <p:txBody>
          <a:bodyPr/>
          <a:lstStyle/>
          <a:p>
            <a:r>
              <a:rPr lang="en-US" b="1" spc="8" dirty="0">
                <a:latin typeface="Arial"/>
                <a:cs typeface="Arial"/>
              </a:rPr>
              <a:t>Estimators</a:t>
            </a:r>
            <a:endParaRPr lang="en-US" dirty="0"/>
          </a:p>
        </p:txBody>
      </p:sp>
      <p:sp>
        <p:nvSpPr>
          <p:cNvPr id="3" name="Content Placeholder 2">
            <a:extLst>
              <a:ext uri="{FF2B5EF4-FFF2-40B4-BE49-F238E27FC236}">
                <a16:creationId xmlns:a16="http://schemas.microsoft.com/office/drawing/2014/main" id="{614BDC24-19BB-6843-8D0E-040A5B8C0886}"/>
              </a:ext>
            </a:extLst>
          </p:cNvPr>
          <p:cNvSpPr>
            <a:spLocks noGrp="1"/>
          </p:cNvSpPr>
          <p:nvPr>
            <p:ph idx="1"/>
          </p:nvPr>
        </p:nvSpPr>
        <p:spPr/>
        <p:txBody>
          <a:bodyPr/>
          <a:lstStyle/>
          <a:p>
            <a:r>
              <a:rPr lang="en-US" spc="8" dirty="0">
                <a:latin typeface="Consolas"/>
                <a:cs typeface="Consolas"/>
              </a:rPr>
              <a:t>fit(</a:t>
            </a:r>
            <a:r>
              <a:rPr lang="en-US" spc="8" dirty="0" err="1">
                <a:latin typeface="Consolas"/>
                <a:cs typeface="Consolas"/>
              </a:rPr>
              <a:t>X,y</a:t>
            </a:r>
            <a:r>
              <a:rPr lang="en-US" spc="8" dirty="0">
                <a:latin typeface="Consolas"/>
                <a:cs typeface="Consolas"/>
              </a:rPr>
              <a:t>)</a:t>
            </a:r>
            <a:r>
              <a:rPr lang="en-US" spc="8" dirty="0">
                <a:latin typeface="Arial"/>
                <a:cs typeface="Arial"/>
              </a:rPr>
              <a:t> sets the state of the estimator.</a:t>
            </a:r>
            <a:endParaRPr lang="en-US" dirty="0">
              <a:latin typeface="Arial"/>
              <a:cs typeface="Arial"/>
            </a:endParaRPr>
          </a:p>
          <a:p>
            <a:pPr lvl="1"/>
            <a:r>
              <a:rPr lang="en-US" spc="8" dirty="0">
                <a:latin typeface="Arial"/>
                <a:cs typeface="Arial"/>
              </a:rPr>
              <a:t>- </a:t>
            </a:r>
            <a:r>
              <a:rPr lang="en-US" spc="8" dirty="0">
                <a:latin typeface="Consolas"/>
                <a:cs typeface="Consolas"/>
              </a:rPr>
              <a:t>X</a:t>
            </a:r>
            <a:r>
              <a:rPr lang="en-US" spc="8" dirty="0">
                <a:latin typeface="Arial"/>
                <a:cs typeface="Arial"/>
              </a:rPr>
              <a:t> is usually a 2D </a:t>
            </a:r>
            <a:r>
              <a:rPr lang="en-US" spc="8" dirty="0" err="1">
                <a:latin typeface="Arial"/>
                <a:cs typeface="Arial"/>
              </a:rPr>
              <a:t>numpy</a:t>
            </a:r>
            <a:r>
              <a:rPr lang="en-US" spc="8" dirty="0">
                <a:latin typeface="Arial"/>
                <a:cs typeface="Arial"/>
              </a:rPr>
              <a:t> array of shape</a:t>
            </a:r>
          </a:p>
          <a:p>
            <a:pPr lvl="1"/>
            <a:endParaRPr lang="en-US" spc="8" dirty="0">
              <a:latin typeface="Arial"/>
              <a:cs typeface="Arial"/>
            </a:endParaRPr>
          </a:p>
          <a:p>
            <a:pPr lvl="1"/>
            <a:endParaRPr lang="en-US" spc="8" dirty="0">
              <a:latin typeface="Arial"/>
              <a:cs typeface="Arial"/>
            </a:endParaRPr>
          </a:p>
          <a:p>
            <a:pPr lvl="1"/>
            <a:r>
              <a:rPr lang="en-US" dirty="0">
                <a:latin typeface="Arial"/>
                <a:cs typeface="Arial"/>
              </a:rPr>
              <a:t>y is a 1D array with shape (</a:t>
            </a:r>
            <a:r>
              <a:rPr lang="en-US" dirty="0" err="1">
                <a:latin typeface="Arial"/>
                <a:cs typeface="Arial"/>
              </a:rPr>
              <a:t>n_samples</a:t>
            </a:r>
            <a:r>
              <a:rPr lang="en-US" dirty="0">
                <a:latin typeface="Arial"/>
                <a:cs typeface="Arial"/>
              </a:rPr>
              <a:t>,)</a:t>
            </a:r>
          </a:p>
          <a:p>
            <a:pPr lvl="1"/>
            <a:r>
              <a:rPr lang="en-US" dirty="0">
                <a:latin typeface="Arial"/>
                <a:cs typeface="Arial"/>
              </a:rPr>
              <a:t>predict(X) returns the class or value</a:t>
            </a:r>
          </a:p>
          <a:p>
            <a:pPr lvl="1"/>
            <a:r>
              <a:rPr lang="en-US" dirty="0" err="1">
                <a:latin typeface="Arial"/>
                <a:cs typeface="Arial"/>
              </a:rPr>
              <a:t>predict_proba</a:t>
            </a:r>
            <a:r>
              <a:rPr lang="en-US" dirty="0">
                <a:latin typeface="Arial"/>
                <a:cs typeface="Arial"/>
              </a:rPr>
              <a:t>() returns a 2D array of shape (</a:t>
            </a:r>
            <a:r>
              <a:rPr lang="en-US" dirty="0" err="1">
                <a:latin typeface="Arial"/>
                <a:cs typeface="Arial"/>
              </a:rPr>
              <a:t>n_samples</a:t>
            </a:r>
            <a:r>
              <a:rPr lang="en-US" dirty="0">
                <a:latin typeface="Arial"/>
                <a:cs typeface="Arial"/>
              </a:rPr>
              <a:t>, </a:t>
            </a:r>
            <a:r>
              <a:rPr lang="en-US" dirty="0" err="1">
                <a:latin typeface="Arial"/>
                <a:cs typeface="Arial"/>
              </a:rPr>
              <a:t>n_classes</a:t>
            </a:r>
            <a:r>
              <a:rPr lang="en-US" dirty="0">
                <a:latin typeface="Arial"/>
                <a:cs typeface="Arial"/>
              </a:rPr>
              <a:t>)</a:t>
            </a:r>
          </a:p>
          <a:p>
            <a:pPr lvl="1"/>
            <a:endParaRPr lang="en-US" dirty="0">
              <a:latin typeface="Arial"/>
              <a:cs typeface="Arial"/>
            </a:endParaRPr>
          </a:p>
          <a:p>
            <a:endParaRPr lang="en-US" dirty="0"/>
          </a:p>
        </p:txBody>
      </p:sp>
      <p:sp>
        <p:nvSpPr>
          <p:cNvPr id="4" name="text 1">
            <a:extLst>
              <a:ext uri="{FF2B5EF4-FFF2-40B4-BE49-F238E27FC236}">
                <a16:creationId xmlns:a16="http://schemas.microsoft.com/office/drawing/2014/main" id="{959D2448-1F3F-014C-992F-8AA097781563}"/>
              </a:ext>
            </a:extLst>
          </p:cNvPr>
          <p:cNvSpPr txBox="1"/>
          <p:nvPr/>
        </p:nvSpPr>
        <p:spPr>
          <a:xfrm>
            <a:off x="1747621" y="2364927"/>
            <a:ext cx="3446906" cy="276999"/>
          </a:xfrm>
          <a:prstGeom prst="rect">
            <a:avLst/>
          </a:prstGeom>
        </p:spPr>
        <p:txBody>
          <a:bodyPr vert="horz" wrap="none" lIns="0" tIns="0" rIns="0" bIns="0" rtlCol="0">
            <a:spAutoFit/>
          </a:bodyPr>
          <a:lstStyle/>
          <a:p>
            <a:r>
              <a:rPr spc="8" dirty="0">
                <a:latin typeface="Consolas"/>
                <a:cs typeface="Consolas"/>
              </a:rPr>
              <a:t>(num_samples, </a:t>
            </a:r>
            <a:r>
              <a:rPr spc="8" dirty="0" err="1">
                <a:latin typeface="Consolas"/>
                <a:cs typeface="Consolas"/>
              </a:rPr>
              <a:t>num_features</a:t>
            </a:r>
            <a:r>
              <a:rPr spc="8" dirty="0">
                <a:latin typeface="Consolas"/>
                <a:cs typeface="Consolas"/>
              </a:rPr>
              <a:t>)</a:t>
            </a:r>
            <a:endParaRPr dirty="0">
              <a:latin typeface="Consolas"/>
              <a:cs typeface="Consolas"/>
            </a:endParaRPr>
          </a:p>
        </p:txBody>
      </p:sp>
    </p:spTree>
    <p:extLst>
      <p:ext uri="{BB962C8B-B14F-4D97-AF65-F5344CB8AC3E}">
        <p14:creationId xmlns:p14="http://schemas.microsoft.com/office/powerpoint/2010/main" val="4974285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41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5246032"/>
            <a:ext cx="6172200" cy="519525"/>
          </a:xfrm>
          <a:prstGeom prst="rect">
            <a:avLst/>
          </a:prstGeom>
        </p:spPr>
      </p:pic>
      <p:sp>
        <p:nvSpPr>
          <p:cNvPr id="2" name="text 1"/>
          <p:cNvSpPr txBox="1"/>
          <p:nvPr/>
        </p:nvSpPr>
        <p:spPr>
          <a:xfrm>
            <a:off x="3847691" y="5401920"/>
            <a:ext cx="1479379" cy="207749"/>
          </a:xfrm>
          <a:prstGeom prst="rect">
            <a:avLst/>
          </a:prstGeom>
        </p:spPr>
        <p:txBody>
          <a:bodyPr vert="horz" wrap="none" lIns="0" tIns="0" rIns="0" bIns="0" rtlCol="0">
            <a:spAutoFit/>
          </a:bodyPr>
          <a:lstStyle/>
          <a:p>
            <a:r>
              <a:rPr sz="1350" spc="8" dirty="0">
                <a:latin typeface="Arial"/>
                <a:cs typeface="Arial"/>
              </a:rPr>
              <a:t>Basic methodology</a:t>
            </a:r>
            <a:endParaRPr sz="1350">
              <a:latin typeface="Arial"/>
              <a:cs typeface="Arial"/>
            </a:endParaRPr>
          </a:p>
        </p:txBody>
      </p:sp>
      <p:pic>
        <p:nvPicPr>
          <p:cNvPr id="41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2413" y="1288744"/>
            <a:ext cx="4919175" cy="3754125"/>
          </a:xfrm>
          <a:prstGeom prst="rect">
            <a:avLst/>
          </a:prstGeom>
        </p:spPr>
      </p:pic>
      <p:sp>
        <p:nvSpPr>
          <p:cNvPr id="3" name="text 1"/>
          <p:cNvSpPr txBox="1"/>
          <p:nvPr/>
        </p:nvSpPr>
        <p:spPr>
          <a:xfrm>
            <a:off x="2176707" y="2251235"/>
            <a:ext cx="2822439" cy="276999"/>
          </a:xfrm>
          <a:prstGeom prst="rect">
            <a:avLst/>
          </a:prstGeom>
        </p:spPr>
        <p:txBody>
          <a:bodyPr vert="horz" wrap="none" lIns="0" tIns="0" rIns="0" bIns="0" rtlCol="0">
            <a:spAutoFit/>
          </a:bodyPr>
          <a:lstStyle/>
          <a:p>
            <a:r>
              <a:rPr b="1" spc="8" dirty="0">
                <a:solidFill>
                  <a:srgbClr val="007020"/>
                </a:solidFill>
                <a:latin typeface="Arial"/>
                <a:cs typeface="Arial"/>
              </a:rPr>
              <a:t>from</a:t>
            </a:r>
            <a:r>
              <a:rPr spc="8" dirty="0">
                <a:latin typeface="Consolas"/>
                <a:cs typeface="Consolas"/>
              </a:rPr>
              <a:t> </a:t>
            </a:r>
            <a:r>
              <a:rPr b="1" spc="8" dirty="0">
                <a:solidFill>
                  <a:srgbClr val="0E84B5"/>
                </a:solidFill>
                <a:latin typeface="Arial"/>
                <a:cs typeface="Arial"/>
              </a:rPr>
              <a:t>sklearn</a:t>
            </a:r>
            <a:r>
              <a:rPr spc="8" dirty="0">
                <a:latin typeface="Consolas"/>
                <a:cs typeface="Consolas"/>
              </a:rPr>
              <a:t> </a:t>
            </a:r>
            <a:r>
              <a:rPr b="1" spc="8" dirty="0">
                <a:solidFill>
                  <a:srgbClr val="007020"/>
                </a:solidFill>
                <a:latin typeface="Arial"/>
                <a:cs typeface="Arial"/>
              </a:rPr>
              <a:t>import</a:t>
            </a:r>
            <a:r>
              <a:rPr spc="8" dirty="0">
                <a:latin typeface="Consolas"/>
                <a:cs typeface="Consolas"/>
              </a:rPr>
              <a:t> svm</a:t>
            </a:r>
            <a:endParaRPr>
              <a:latin typeface="Consolas"/>
              <a:cs typeface="Consolas"/>
            </a:endParaRPr>
          </a:p>
        </p:txBody>
      </p:sp>
      <p:sp>
        <p:nvSpPr>
          <p:cNvPr id="4" name="text 1"/>
          <p:cNvSpPr txBox="1"/>
          <p:nvPr/>
        </p:nvSpPr>
        <p:spPr>
          <a:xfrm>
            <a:off x="2176707" y="2894173"/>
            <a:ext cx="4085221" cy="276999"/>
          </a:xfrm>
          <a:prstGeom prst="rect">
            <a:avLst/>
          </a:prstGeom>
        </p:spPr>
        <p:txBody>
          <a:bodyPr vert="horz" wrap="none" lIns="0" tIns="0" rIns="0" bIns="0" rtlCol="0">
            <a:spAutoFit/>
          </a:bodyPr>
          <a:lstStyle/>
          <a:p>
            <a:r>
              <a:rPr spc="8" dirty="0">
                <a:latin typeface="Consolas"/>
                <a:cs typeface="Consolas"/>
              </a:rPr>
              <a:t>estimator </a:t>
            </a:r>
            <a:r>
              <a:rPr spc="8" dirty="0">
                <a:solidFill>
                  <a:srgbClr val="666666"/>
                </a:solidFill>
                <a:latin typeface="Consolas"/>
                <a:cs typeface="Consolas"/>
              </a:rPr>
              <a:t>=</a:t>
            </a:r>
            <a:r>
              <a:rPr spc="8" dirty="0">
                <a:latin typeface="Consolas"/>
                <a:cs typeface="Consolas"/>
              </a:rPr>
              <a:t> svm</a:t>
            </a:r>
            <a:r>
              <a:rPr spc="8" dirty="0">
                <a:solidFill>
                  <a:srgbClr val="666666"/>
                </a:solidFill>
                <a:latin typeface="Consolas"/>
                <a:cs typeface="Consolas"/>
              </a:rPr>
              <a:t>.</a:t>
            </a:r>
            <a:r>
              <a:rPr spc="8" dirty="0">
                <a:latin typeface="Consolas"/>
                <a:cs typeface="Consolas"/>
              </a:rPr>
              <a:t>SVC(gamma</a:t>
            </a:r>
            <a:r>
              <a:rPr spc="8" dirty="0">
                <a:solidFill>
                  <a:srgbClr val="666666"/>
                </a:solidFill>
                <a:latin typeface="Consolas"/>
                <a:cs typeface="Consolas"/>
              </a:rPr>
              <a:t>=</a:t>
            </a:r>
            <a:r>
              <a:rPr spc="8" dirty="0">
                <a:solidFill>
                  <a:srgbClr val="40A070"/>
                </a:solidFill>
                <a:latin typeface="Consolas"/>
                <a:cs typeface="Consolas"/>
              </a:rPr>
              <a:t>0.001</a:t>
            </a:r>
            <a:r>
              <a:rPr spc="8" dirty="0">
                <a:latin typeface="Consolas"/>
                <a:cs typeface="Consolas"/>
              </a:rPr>
              <a:t>)</a:t>
            </a:r>
            <a:endParaRPr>
              <a:latin typeface="Consolas"/>
              <a:cs typeface="Consolas"/>
            </a:endParaRPr>
          </a:p>
        </p:txBody>
      </p:sp>
      <p:sp>
        <p:nvSpPr>
          <p:cNvPr id="5" name="text 1"/>
          <p:cNvSpPr txBox="1"/>
          <p:nvPr/>
        </p:nvSpPr>
        <p:spPr>
          <a:xfrm>
            <a:off x="2176706" y="3215641"/>
            <a:ext cx="2425600" cy="276999"/>
          </a:xfrm>
          <a:prstGeom prst="rect">
            <a:avLst/>
          </a:prstGeom>
        </p:spPr>
        <p:txBody>
          <a:bodyPr vert="horz" wrap="none" lIns="0" tIns="0" rIns="0" bIns="0" rtlCol="0">
            <a:spAutoFit/>
          </a:bodyPr>
          <a:lstStyle/>
          <a:p>
            <a:r>
              <a:rPr spc="8" dirty="0">
                <a:latin typeface="Consolas"/>
                <a:cs typeface="Consolas"/>
              </a:rPr>
              <a:t>estimator</a:t>
            </a:r>
            <a:r>
              <a:rPr spc="8" dirty="0">
                <a:solidFill>
                  <a:srgbClr val="666666"/>
                </a:solidFill>
                <a:latin typeface="Consolas"/>
                <a:cs typeface="Consolas"/>
              </a:rPr>
              <a:t>.</a:t>
            </a:r>
            <a:r>
              <a:rPr spc="8" dirty="0">
                <a:latin typeface="Consolas"/>
                <a:cs typeface="Consolas"/>
              </a:rPr>
              <a:t>fit(X, y)</a:t>
            </a:r>
            <a:endParaRPr dirty="0">
              <a:latin typeface="Consolas"/>
              <a:cs typeface="Consolas"/>
            </a:endParaRPr>
          </a:p>
        </p:txBody>
      </p:sp>
      <p:sp>
        <p:nvSpPr>
          <p:cNvPr id="6" name="text 1"/>
          <p:cNvSpPr txBox="1"/>
          <p:nvPr/>
        </p:nvSpPr>
        <p:spPr>
          <a:xfrm>
            <a:off x="2176707" y="3537110"/>
            <a:ext cx="2553263" cy="276999"/>
          </a:xfrm>
          <a:prstGeom prst="rect">
            <a:avLst/>
          </a:prstGeom>
        </p:spPr>
        <p:txBody>
          <a:bodyPr vert="horz" wrap="none" lIns="0" tIns="0" rIns="0" bIns="0" rtlCol="0">
            <a:spAutoFit/>
          </a:bodyPr>
          <a:lstStyle/>
          <a:p>
            <a:r>
              <a:rPr spc="8" dirty="0">
                <a:latin typeface="Consolas"/>
                <a:cs typeface="Consolas"/>
              </a:rPr>
              <a:t>estimator</a:t>
            </a:r>
            <a:r>
              <a:rPr spc="8" dirty="0">
                <a:solidFill>
                  <a:srgbClr val="666666"/>
                </a:solidFill>
                <a:latin typeface="Consolas"/>
                <a:cs typeface="Consolas"/>
              </a:rPr>
              <a:t>.</a:t>
            </a:r>
            <a:r>
              <a:rPr spc="8" dirty="0">
                <a:latin typeface="Consolas"/>
                <a:cs typeface="Consolas"/>
              </a:rPr>
              <a:t>predict(x)</a:t>
            </a:r>
            <a:endParaRPr>
              <a:latin typeface="Consolas"/>
              <a:cs typeface="Consolas"/>
            </a:endParaRPr>
          </a:p>
        </p:txBody>
      </p:sp>
    </p:spTree>
    <p:extLst>
      <p:ext uri="{BB962C8B-B14F-4D97-AF65-F5344CB8AC3E}">
        <p14:creationId xmlns:p14="http://schemas.microsoft.com/office/powerpoint/2010/main" val="87575020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D83E0-40FC-4B44-81CB-BFA262C7D10F}"/>
              </a:ext>
            </a:extLst>
          </p:cNvPr>
          <p:cNvSpPr>
            <a:spLocks noGrp="1"/>
          </p:cNvSpPr>
          <p:nvPr>
            <p:ph type="title"/>
          </p:nvPr>
        </p:nvSpPr>
        <p:spPr/>
        <p:txBody>
          <a:bodyPr/>
          <a:lstStyle/>
          <a:p>
            <a:r>
              <a:rPr lang="en-US" b="1" spc="8" dirty="0">
                <a:latin typeface="Arial"/>
                <a:cs typeface="Arial"/>
              </a:rPr>
              <a:t>Wrapping fit and </a:t>
            </a:r>
            <a:r>
              <a:rPr lang="en-US" b="1" spc="8" dirty="0" err="1">
                <a:latin typeface="Arial"/>
                <a:cs typeface="Arial"/>
              </a:rPr>
              <a:t>predictators</a:t>
            </a:r>
            <a:endParaRPr lang="en-US" dirty="0"/>
          </a:p>
        </p:txBody>
      </p:sp>
      <p:sp>
        <p:nvSpPr>
          <p:cNvPr id="3" name="Content Placeholder 2">
            <a:extLst>
              <a:ext uri="{FF2B5EF4-FFF2-40B4-BE49-F238E27FC236}">
                <a16:creationId xmlns:a16="http://schemas.microsoft.com/office/drawing/2014/main" id="{614BDC24-19BB-6843-8D0E-040A5B8C0886}"/>
              </a:ext>
            </a:extLst>
          </p:cNvPr>
          <p:cNvSpPr>
            <a:spLocks noGrp="1"/>
          </p:cNvSpPr>
          <p:nvPr>
            <p:ph idx="1"/>
          </p:nvPr>
        </p:nvSpPr>
        <p:spPr/>
        <p:txBody>
          <a:bodyPr/>
          <a:lstStyle/>
          <a:p>
            <a:r>
              <a:rPr lang="en-US" spc="8" dirty="0">
                <a:latin typeface="Arial"/>
                <a:cs typeface="Arial"/>
              </a:rPr>
              <a:t>We’ve already discussed a broad workflow, the</a:t>
            </a:r>
            <a:r>
              <a:rPr lang="en-US" dirty="0">
                <a:latin typeface="Arial"/>
                <a:cs typeface="Arial"/>
              </a:rPr>
              <a:t> </a:t>
            </a:r>
            <a:r>
              <a:rPr lang="en-US" spc="8" dirty="0">
                <a:latin typeface="Arial"/>
                <a:cs typeface="Arial"/>
              </a:rPr>
              <a:t>following is a development workflow</a:t>
            </a:r>
            <a:endParaRPr lang="en-US" dirty="0">
              <a:latin typeface="Arial"/>
              <a:cs typeface="Arial"/>
            </a:endParaRPr>
          </a:p>
          <a:p>
            <a:endParaRPr lang="en-US" dirty="0"/>
          </a:p>
        </p:txBody>
      </p:sp>
      <p:pic>
        <p:nvPicPr>
          <p:cNvPr id="5" name="Image">
            <a:extLst>
              <a:ext uri="{FF2B5EF4-FFF2-40B4-BE49-F238E27FC236}">
                <a16:creationId xmlns:a16="http://schemas.microsoft.com/office/drawing/2014/main" id="{151D3890-B090-AB4E-99D7-3C3F9097A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615" y="4286250"/>
            <a:ext cx="1285875" cy="857250"/>
          </a:xfrm>
          <a:prstGeom prst="rect">
            <a:avLst/>
          </a:prstGeom>
        </p:spPr>
      </p:pic>
      <p:pic>
        <p:nvPicPr>
          <p:cNvPr id="6" name="Image">
            <a:extLst>
              <a:ext uri="{FF2B5EF4-FFF2-40B4-BE49-F238E27FC236}">
                <a16:creationId xmlns:a16="http://schemas.microsoft.com/office/drawing/2014/main" id="{0D20BEE1-343E-C44E-8752-D25DF84C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471" y="4279106"/>
            <a:ext cx="1300163" cy="871538"/>
          </a:xfrm>
          <a:prstGeom prst="rect">
            <a:avLst/>
          </a:prstGeom>
        </p:spPr>
      </p:pic>
      <p:sp>
        <p:nvSpPr>
          <p:cNvPr id="7" name="text 1">
            <a:extLst>
              <a:ext uri="{FF2B5EF4-FFF2-40B4-BE49-F238E27FC236}">
                <a16:creationId xmlns:a16="http://schemas.microsoft.com/office/drawing/2014/main" id="{67623657-4D9C-3644-8EFF-5FC2715814F7}"/>
              </a:ext>
            </a:extLst>
          </p:cNvPr>
          <p:cNvSpPr txBox="1"/>
          <p:nvPr/>
        </p:nvSpPr>
        <p:spPr>
          <a:xfrm>
            <a:off x="3241525" y="4564495"/>
            <a:ext cx="1140825" cy="369332"/>
          </a:xfrm>
          <a:prstGeom prst="rect">
            <a:avLst/>
          </a:prstGeom>
        </p:spPr>
        <p:txBody>
          <a:bodyPr vert="horz" wrap="none" lIns="0" tIns="0" rIns="0" bIns="0" rtlCol="0">
            <a:spAutoFit/>
          </a:bodyPr>
          <a:lstStyle/>
          <a:p>
            <a:pPr marL="304874"/>
            <a:r>
              <a:rPr sz="1200" b="1" spc="8" dirty="0">
                <a:latin typeface="Arial"/>
                <a:cs typeface="Arial"/>
              </a:rPr>
              <a:t>Load &amp;</a:t>
            </a:r>
            <a:endParaRPr sz="1200">
              <a:latin typeface="Arial"/>
              <a:cs typeface="Arial"/>
            </a:endParaRPr>
          </a:p>
          <a:p>
            <a:r>
              <a:rPr sz="1200" b="1" spc="8" dirty="0">
                <a:latin typeface="Arial"/>
                <a:cs typeface="Arial"/>
              </a:rPr>
              <a:t>Transform Data</a:t>
            </a:r>
            <a:endParaRPr sz="1200">
              <a:latin typeface="Arial"/>
              <a:cs typeface="Arial"/>
            </a:endParaRPr>
          </a:p>
        </p:txBody>
      </p:sp>
      <p:pic>
        <p:nvPicPr>
          <p:cNvPr id="8" name="Image">
            <a:extLst>
              <a:ext uri="{FF2B5EF4-FFF2-40B4-BE49-F238E27FC236}">
                <a16:creationId xmlns:a16="http://schemas.microsoft.com/office/drawing/2014/main" id="{5990C8E1-BB08-7145-821E-C98A4D5A8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648" y="3149776"/>
            <a:ext cx="1285874" cy="857249"/>
          </a:xfrm>
          <a:prstGeom prst="rect">
            <a:avLst/>
          </a:prstGeom>
        </p:spPr>
      </p:pic>
      <p:pic>
        <p:nvPicPr>
          <p:cNvPr id="9" name="Image">
            <a:extLst>
              <a:ext uri="{FF2B5EF4-FFF2-40B4-BE49-F238E27FC236}">
                <a16:creationId xmlns:a16="http://schemas.microsoft.com/office/drawing/2014/main" id="{012D2F6B-9BCA-9C46-BEA2-12808B89D3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504" y="3142632"/>
            <a:ext cx="1300162" cy="871537"/>
          </a:xfrm>
          <a:prstGeom prst="rect">
            <a:avLst/>
          </a:prstGeom>
        </p:spPr>
      </p:pic>
      <p:sp>
        <p:nvSpPr>
          <p:cNvPr id="10" name="text 1">
            <a:extLst>
              <a:ext uri="{FF2B5EF4-FFF2-40B4-BE49-F238E27FC236}">
                <a16:creationId xmlns:a16="http://schemas.microsoft.com/office/drawing/2014/main" id="{67629103-9F7E-8341-8427-95F4EBCB7BC7}"/>
              </a:ext>
            </a:extLst>
          </p:cNvPr>
          <p:cNvSpPr txBox="1"/>
          <p:nvPr/>
        </p:nvSpPr>
        <p:spPr>
          <a:xfrm>
            <a:off x="1704657" y="3520888"/>
            <a:ext cx="699102" cy="184666"/>
          </a:xfrm>
          <a:prstGeom prst="rect">
            <a:avLst/>
          </a:prstGeom>
        </p:spPr>
        <p:txBody>
          <a:bodyPr vert="horz" wrap="none" lIns="0" tIns="0" rIns="0" bIns="0" rtlCol="0">
            <a:spAutoFit/>
          </a:bodyPr>
          <a:lstStyle/>
          <a:p>
            <a:r>
              <a:rPr sz="1200" b="1" spc="8" dirty="0">
                <a:latin typeface="Arial"/>
                <a:cs typeface="Arial"/>
              </a:rPr>
              <a:t>Raw Data</a:t>
            </a:r>
            <a:endParaRPr sz="1200">
              <a:latin typeface="Arial"/>
              <a:cs typeface="Arial"/>
            </a:endParaRPr>
          </a:p>
        </p:txBody>
      </p:sp>
      <p:pic>
        <p:nvPicPr>
          <p:cNvPr id="11" name="Image">
            <a:extLst>
              <a:ext uri="{FF2B5EF4-FFF2-40B4-BE49-F238E27FC236}">
                <a16:creationId xmlns:a16="http://schemas.microsoft.com/office/drawing/2014/main" id="{222C461E-A2C9-C94F-BB37-3FBD4564F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615" y="3149776"/>
            <a:ext cx="1285875" cy="857249"/>
          </a:xfrm>
          <a:prstGeom prst="rect">
            <a:avLst/>
          </a:prstGeom>
        </p:spPr>
      </p:pic>
      <p:pic>
        <p:nvPicPr>
          <p:cNvPr id="12" name="Image">
            <a:extLst>
              <a:ext uri="{FF2B5EF4-FFF2-40B4-BE49-F238E27FC236}">
                <a16:creationId xmlns:a16="http://schemas.microsoft.com/office/drawing/2014/main" id="{1FAA2F68-1BCB-5B42-832C-ECFB2D90D4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4471" y="3142632"/>
            <a:ext cx="1300163" cy="871537"/>
          </a:xfrm>
          <a:prstGeom prst="rect">
            <a:avLst/>
          </a:prstGeom>
        </p:spPr>
      </p:pic>
      <p:sp>
        <p:nvSpPr>
          <p:cNvPr id="13" name="text 1">
            <a:extLst>
              <a:ext uri="{FF2B5EF4-FFF2-40B4-BE49-F238E27FC236}">
                <a16:creationId xmlns:a16="http://schemas.microsoft.com/office/drawing/2014/main" id="{1618E157-0FAC-7644-B9C0-5ED2D02EAE14}"/>
              </a:ext>
            </a:extLst>
          </p:cNvPr>
          <p:cNvSpPr txBox="1"/>
          <p:nvPr/>
        </p:nvSpPr>
        <p:spPr>
          <a:xfrm>
            <a:off x="3432015" y="3428020"/>
            <a:ext cx="762068" cy="369332"/>
          </a:xfrm>
          <a:prstGeom prst="rect">
            <a:avLst/>
          </a:prstGeom>
        </p:spPr>
        <p:txBody>
          <a:bodyPr vert="horz" wrap="none" lIns="0" tIns="0" rIns="0" bIns="0" rtlCol="0">
            <a:spAutoFit/>
          </a:bodyPr>
          <a:lstStyle/>
          <a:p>
            <a:pPr marL="97346"/>
            <a:r>
              <a:rPr sz="1200" b="1" spc="8" dirty="0">
                <a:latin typeface="Arial"/>
                <a:cs typeface="Arial"/>
              </a:rPr>
              <a:t>Feature</a:t>
            </a:r>
            <a:endParaRPr sz="1200">
              <a:latin typeface="Arial"/>
              <a:cs typeface="Arial"/>
            </a:endParaRPr>
          </a:p>
          <a:p>
            <a:r>
              <a:rPr sz="1200" b="1" spc="8" dirty="0">
                <a:latin typeface="Arial"/>
                <a:cs typeface="Arial"/>
              </a:rPr>
              <a:t>Extraction</a:t>
            </a:r>
            <a:endParaRPr sz="1200">
              <a:latin typeface="Arial"/>
              <a:cs typeface="Arial"/>
            </a:endParaRPr>
          </a:p>
        </p:txBody>
      </p:sp>
      <p:pic>
        <p:nvPicPr>
          <p:cNvPr id="14" name="Image">
            <a:extLst>
              <a:ext uri="{FF2B5EF4-FFF2-40B4-BE49-F238E27FC236}">
                <a16:creationId xmlns:a16="http://schemas.microsoft.com/office/drawing/2014/main" id="{78724589-B390-114E-9C3D-70DA968CB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548" y="4286250"/>
            <a:ext cx="1285874" cy="857250"/>
          </a:xfrm>
          <a:prstGeom prst="rect">
            <a:avLst/>
          </a:prstGeom>
        </p:spPr>
      </p:pic>
      <p:pic>
        <p:nvPicPr>
          <p:cNvPr id="15" name="Image">
            <a:extLst>
              <a:ext uri="{FF2B5EF4-FFF2-40B4-BE49-F238E27FC236}">
                <a16:creationId xmlns:a16="http://schemas.microsoft.com/office/drawing/2014/main" id="{B39E4110-FC9D-924E-B34F-C9617DBA5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0404" y="4279106"/>
            <a:ext cx="1300162" cy="871538"/>
          </a:xfrm>
          <a:prstGeom prst="rect">
            <a:avLst/>
          </a:prstGeom>
        </p:spPr>
      </p:pic>
      <p:sp>
        <p:nvSpPr>
          <p:cNvPr id="16" name="text 1">
            <a:extLst>
              <a:ext uri="{FF2B5EF4-FFF2-40B4-BE49-F238E27FC236}">
                <a16:creationId xmlns:a16="http://schemas.microsoft.com/office/drawing/2014/main" id="{148AB469-BA74-F441-A49D-B0D20C09AB12}"/>
              </a:ext>
            </a:extLst>
          </p:cNvPr>
          <p:cNvSpPr txBox="1"/>
          <p:nvPr/>
        </p:nvSpPr>
        <p:spPr>
          <a:xfrm>
            <a:off x="5018840" y="4657363"/>
            <a:ext cx="886525" cy="184666"/>
          </a:xfrm>
          <a:prstGeom prst="rect">
            <a:avLst/>
          </a:prstGeom>
        </p:spPr>
        <p:txBody>
          <a:bodyPr vert="horz" wrap="none" lIns="0" tIns="0" rIns="0" bIns="0" rtlCol="0">
            <a:spAutoFit/>
          </a:bodyPr>
          <a:lstStyle/>
          <a:p>
            <a:r>
              <a:rPr sz="1200" b="1" spc="8" dirty="0">
                <a:latin typeface="Arial"/>
                <a:cs typeface="Arial"/>
              </a:rPr>
              <a:t>Build Model</a:t>
            </a:r>
            <a:endParaRPr sz="1200">
              <a:latin typeface="Arial"/>
              <a:cs typeface="Arial"/>
            </a:endParaRPr>
          </a:p>
        </p:txBody>
      </p:sp>
      <p:pic>
        <p:nvPicPr>
          <p:cNvPr id="17" name="Image">
            <a:extLst>
              <a:ext uri="{FF2B5EF4-FFF2-40B4-BE49-F238E27FC236}">
                <a16:creationId xmlns:a16="http://schemas.microsoft.com/office/drawing/2014/main" id="{5949E5A0-8B13-634B-99B0-CBEBC89B8A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3478" y="4286250"/>
            <a:ext cx="1285875" cy="857250"/>
          </a:xfrm>
          <a:prstGeom prst="rect">
            <a:avLst/>
          </a:prstGeom>
        </p:spPr>
      </p:pic>
      <p:pic>
        <p:nvPicPr>
          <p:cNvPr id="18" name="Image">
            <a:extLst>
              <a:ext uri="{FF2B5EF4-FFF2-40B4-BE49-F238E27FC236}">
                <a16:creationId xmlns:a16="http://schemas.microsoft.com/office/drawing/2014/main" id="{D92C9108-840B-AF43-A292-A50EE1D0F1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46334" y="4279106"/>
            <a:ext cx="1300163" cy="871538"/>
          </a:xfrm>
          <a:prstGeom prst="rect">
            <a:avLst/>
          </a:prstGeom>
        </p:spPr>
      </p:pic>
      <p:sp>
        <p:nvSpPr>
          <p:cNvPr id="19" name="text 1">
            <a:extLst>
              <a:ext uri="{FF2B5EF4-FFF2-40B4-BE49-F238E27FC236}">
                <a16:creationId xmlns:a16="http://schemas.microsoft.com/office/drawing/2014/main" id="{B18EBE14-2E38-CB4D-B864-E348CF47C40B}"/>
              </a:ext>
            </a:extLst>
          </p:cNvPr>
          <p:cNvSpPr txBox="1"/>
          <p:nvPr/>
        </p:nvSpPr>
        <p:spPr>
          <a:xfrm>
            <a:off x="6541831" y="4657363"/>
            <a:ext cx="1134862" cy="184666"/>
          </a:xfrm>
          <a:prstGeom prst="rect">
            <a:avLst/>
          </a:prstGeom>
        </p:spPr>
        <p:txBody>
          <a:bodyPr vert="horz" wrap="none" lIns="0" tIns="0" rIns="0" bIns="0" rtlCol="0">
            <a:spAutoFit/>
          </a:bodyPr>
          <a:lstStyle/>
          <a:p>
            <a:r>
              <a:rPr sz="1200" b="1" spc="8" dirty="0">
                <a:latin typeface="Arial"/>
                <a:cs typeface="Arial"/>
              </a:rPr>
              <a:t>Evaluate Model</a:t>
            </a:r>
            <a:endParaRPr sz="1200">
              <a:latin typeface="Arial"/>
              <a:cs typeface="Arial"/>
            </a:endParaRPr>
          </a:p>
        </p:txBody>
      </p:sp>
      <p:pic>
        <p:nvPicPr>
          <p:cNvPr id="20" name="Image">
            <a:extLst>
              <a:ext uri="{FF2B5EF4-FFF2-40B4-BE49-F238E27FC236}">
                <a16:creationId xmlns:a16="http://schemas.microsoft.com/office/drawing/2014/main" id="{E2CC83D8-FA6D-6E48-8C82-1D0B5F257F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3378" y="3571255"/>
            <a:ext cx="399713" cy="14288"/>
          </a:xfrm>
          <a:prstGeom prst="rect">
            <a:avLst/>
          </a:prstGeom>
        </p:spPr>
      </p:pic>
      <p:pic>
        <p:nvPicPr>
          <p:cNvPr id="21" name="Image">
            <a:extLst>
              <a:ext uri="{FF2B5EF4-FFF2-40B4-BE49-F238E27FC236}">
                <a16:creationId xmlns:a16="http://schemas.microsoft.com/office/drawing/2014/main" id="{98EC99DD-EA71-8946-8935-81BB733F039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8803" y="3547658"/>
            <a:ext cx="79125" cy="61486"/>
          </a:xfrm>
          <a:prstGeom prst="rect">
            <a:avLst/>
          </a:prstGeom>
        </p:spPr>
      </p:pic>
      <p:pic>
        <p:nvPicPr>
          <p:cNvPr id="22" name="Image">
            <a:extLst>
              <a:ext uri="{FF2B5EF4-FFF2-40B4-BE49-F238E27FC236}">
                <a16:creationId xmlns:a16="http://schemas.microsoft.com/office/drawing/2014/main" id="{CE23C6D0-6233-6345-9E68-0C067BAF3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548" y="3149776"/>
            <a:ext cx="1285874" cy="857249"/>
          </a:xfrm>
          <a:prstGeom prst="rect">
            <a:avLst/>
          </a:prstGeom>
        </p:spPr>
      </p:pic>
      <p:pic>
        <p:nvPicPr>
          <p:cNvPr id="23" name="Image">
            <a:extLst>
              <a:ext uri="{FF2B5EF4-FFF2-40B4-BE49-F238E27FC236}">
                <a16:creationId xmlns:a16="http://schemas.microsoft.com/office/drawing/2014/main" id="{D4D15C8E-87C8-954F-B5D5-7B370BBCB1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00404" y="3142632"/>
            <a:ext cx="1300162" cy="871537"/>
          </a:xfrm>
          <a:prstGeom prst="rect">
            <a:avLst/>
          </a:prstGeom>
        </p:spPr>
      </p:pic>
      <p:sp>
        <p:nvSpPr>
          <p:cNvPr id="24" name="text 1">
            <a:extLst>
              <a:ext uri="{FF2B5EF4-FFF2-40B4-BE49-F238E27FC236}">
                <a16:creationId xmlns:a16="http://schemas.microsoft.com/office/drawing/2014/main" id="{594253BD-A7FB-4345-8ED8-5D2929FD91A7}"/>
              </a:ext>
            </a:extLst>
          </p:cNvPr>
          <p:cNvSpPr txBox="1"/>
          <p:nvPr/>
        </p:nvSpPr>
        <p:spPr>
          <a:xfrm>
            <a:off x="5065264" y="3428020"/>
            <a:ext cx="789319" cy="369332"/>
          </a:xfrm>
          <a:prstGeom prst="rect">
            <a:avLst/>
          </a:prstGeom>
        </p:spPr>
        <p:txBody>
          <a:bodyPr vert="horz" wrap="none" lIns="0" tIns="0" rIns="0" bIns="0" rtlCol="0">
            <a:spAutoFit/>
          </a:bodyPr>
          <a:lstStyle/>
          <a:p>
            <a:pPr marL="110031"/>
            <a:r>
              <a:rPr sz="1200" b="1" spc="8" dirty="0">
                <a:latin typeface="Arial"/>
                <a:cs typeface="Arial"/>
              </a:rPr>
              <a:t>Feature</a:t>
            </a:r>
            <a:endParaRPr sz="1200">
              <a:latin typeface="Arial"/>
              <a:cs typeface="Arial"/>
            </a:endParaRPr>
          </a:p>
          <a:p>
            <a:r>
              <a:rPr sz="1200" b="1" spc="8" dirty="0">
                <a:latin typeface="Arial"/>
                <a:cs typeface="Arial"/>
              </a:rPr>
              <a:t>Evaluation</a:t>
            </a:r>
            <a:endParaRPr sz="1200">
              <a:latin typeface="Arial"/>
              <a:cs typeface="Arial"/>
            </a:endParaRPr>
          </a:p>
        </p:txBody>
      </p:sp>
      <p:pic>
        <p:nvPicPr>
          <p:cNvPr id="25" name="Image">
            <a:extLst>
              <a:ext uri="{FF2B5EF4-FFF2-40B4-BE49-F238E27FC236}">
                <a16:creationId xmlns:a16="http://schemas.microsoft.com/office/drawing/2014/main" id="{0C9F2CB9-D75A-0E49-9471-F351264D3D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97409" y="3999880"/>
            <a:ext cx="14288" cy="207788"/>
          </a:xfrm>
          <a:prstGeom prst="rect">
            <a:avLst/>
          </a:prstGeom>
        </p:spPr>
      </p:pic>
      <p:pic>
        <p:nvPicPr>
          <p:cNvPr id="26" name="Image">
            <a:extLst>
              <a:ext uri="{FF2B5EF4-FFF2-40B4-BE49-F238E27FC236}">
                <a16:creationId xmlns:a16="http://schemas.microsoft.com/office/drawing/2014/main" id="{162FA667-44EF-E54F-9925-B3442E3B27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73811" y="4193382"/>
            <a:ext cx="61486" cy="79126"/>
          </a:xfrm>
          <a:prstGeom prst="rect">
            <a:avLst/>
          </a:prstGeom>
        </p:spPr>
      </p:pic>
      <p:pic>
        <p:nvPicPr>
          <p:cNvPr id="27" name="Image">
            <a:extLst>
              <a:ext uri="{FF2B5EF4-FFF2-40B4-BE49-F238E27FC236}">
                <a16:creationId xmlns:a16="http://schemas.microsoft.com/office/drawing/2014/main" id="{9A9FCABF-25D6-CD41-94DD-3D2FE2D79F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26128" y="3571255"/>
            <a:ext cx="288563" cy="14288"/>
          </a:xfrm>
          <a:prstGeom prst="rect">
            <a:avLst/>
          </a:prstGeom>
        </p:spPr>
      </p:pic>
      <p:pic>
        <p:nvPicPr>
          <p:cNvPr id="28" name="Image">
            <a:extLst>
              <a:ext uri="{FF2B5EF4-FFF2-40B4-BE49-F238E27FC236}">
                <a16:creationId xmlns:a16="http://schemas.microsoft.com/office/drawing/2014/main" id="{92A7D1AB-218E-D746-8B8F-7C8CC94C14E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61291" y="3547658"/>
            <a:ext cx="79126" cy="61486"/>
          </a:xfrm>
          <a:prstGeom prst="rect">
            <a:avLst/>
          </a:prstGeom>
        </p:spPr>
      </p:pic>
      <p:pic>
        <p:nvPicPr>
          <p:cNvPr id="29" name="Image">
            <a:extLst>
              <a:ext uri="{FF2B5EF4-FFF2-40B4-BE49-F238E27FC236}">
                <a16:creationId xmlns:a16="http://schemas.microsoft.com/office/drawing/2014/main" id="{D9F7CA21-E48E-0343-80A1-62B0770B84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43340" y="4085606"/>
            <a:ext cx="14288" cy="207788"/>
          </a:xfrm>
          <a:prstGeom prst="rect">
            <a:avLst/>
          </a:prstGeom>
        </p:spPr>
      </p:pic>
      <p:pic>
        <p:nvPicPr>
          <p:cNvPr id="30" name="Image">
            <a:extLst>
              <a:ext uri="{FF2B5EF4-FFF2-40B4-BE49-F238E27FC236}">
                <a16:creationId xmlns:a16="http://schemas.microsoft.com/office/drawing/2014/main" id="{203EEC50-8F29-B041-A88A-F0C9A5ABFE7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19742" y="4020769"/>
            <a:ext cx="61486" cy="79126"/>
          </a:xfrm>
          <a:prstGeom prst="rect">
            <a:avLst/>
          </a:prstGeom>
        </p:spPr>
      </p:pic>
      <p:pic>
        <p:nvPicPr>
          <p:cNvPr id="31" name="Image">
            <a:extLst>
              <a:ext uri="{FF2B5EF4-FFF2-40B4-BE49-F238E27FC236}">
                <a16:creationId xmlns:a16="http://schemas.microsoft.com/office/drawing/2014/main" id="{1258E57F-3C59-5B4F-917C-9F17D93CD6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72059" y="4707731"/>
            <a:ext cx="202838" cy="14288"/>
          </a:xfrm>
          <a:prstGeom prst="rect">
            <a:avLst/>
          </a:prstGeom>
        </p:spPr>
      </p:pic>
      <p:pic>
        <p:nvPicPr>
          <p:cNvPr id="32" name="Image">
            <a:extLst>
              <a:ext uri="{FF2B5EF4-FFF2-40B4-BE49-F238E27FC236}">
                <a16:creationId xmlns:a16="http://schemas.microsoft.com/office/drawing/2014/main" id="{2B67DA4C-0640-B344-9482-53F6D3A2E1D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60609" y="4684133"/>
            <a:ext cx="79125" cy="61486"/>
          </a:xfrm>
          <a:prstGeom prst="rect">
            <a:avLst/>
          </a:prstGeom>
        </p:spPr>
      </p:pic>
      <p:pic>
        <p:nvPicPr>
          <p:cNvPr id="33" name="Image">
            <a:extLst>
              <a:ext uri="{FF2B5EF4-FFF2-40B4-BE49-F238E27FC236}">
                <a16:creationId xmlns:a16="http://schemas.microsoft.com/office/drawing/2014/main" id="{6F999A69-D7B7-A84D-A6C5-0291AC609FF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107222" y="4684133"/>
            <a:ext cx="79125" cy="61486"/>
          </a:xfrm>
          <a:prstGeom prst="rect">
            <a:avLst/>
          </a:prstGeom>
        </p:spPr>
      </p:pic>
      <p:pic>
        <p:nvPicPr>
          <p:cNvPr id="34" name="Image">
            <a:extLst>
              <a:ext uri="{FF2B5EF4-FFF2-40B4-BE49-F238E27FC236}">
                <a16:creationId xmlns:a16="http://schemas.microsoft.com/office/drawing/2014/main" id="{B8865A57-0340-8140-8CF3-C1ABE73A79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440346" y="4707731"/>
            <a:ext cx="288563" cy="14288"/>
          </a:xfrm>
          <a:prstGeom prst="rect">
            <a:avLst/>
          </a:prstGeom>
        </p:spPr>
      </p:pic>
      <p:pic>
        <p:nvPicPr>
          <p:cNvPr id="35" name="Image">
            <a:extLst>
              <a:ext uri="{FF2B5EF4-FFF2-40B4-BE49-F238E27FC236}">
                <a16:creationId xmlns:a16="http://schemas.microsoft.com/office/drawing/2014/main" id="{81CC18B0-1EBA-F040-A8F8-DAA2D970C7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14623" y="4684133"/>
            <a:ext cx="79126" cy="61486"/>
          </a:xfrm>
          <a:prstGeom prst="rect">
            <a:avLst/>
          </a:prstGeom>
        </p:spPr>
      </p:pic>
    </p:spTree>
    <p:extLst>
      <p:ext uri="{BB962C8B-B14F-4D97-AF65-F5344CB8AC3E}">
        <p14:creationId xmlns:p14="http://schemas.microsoft.com/office/powerpoint/2010/main" val="41697182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D83E0-40FC-4B44-81CB-BFA262C7D10F}"/>
              </a:ext>
            </a:extLst>
          </p:cNvPr>
          <p:cNvSpPr>
            <a:spLocks noGrp="1"/>
          </p:cNvSpPr>
          <p:nvPr>
            <p:ph type="title"/>
          </p:nvPr>
        </p:nvSpPr>
        <p:spPr/>
        <p:txBody>
          <a:bodyPr/>
          <a:lstStyle/>
          <a:p>
            <a:r>
              <a:rPr lang="en-US" b="1" spc="8" dirty="0">
                <a:latin typeface="Arial"/>
                <a:cs typeface="Arial"/>
              </a:rPr>
              <a:t>Wrapping fit and </a:t>
            </a:r>
            <a:r>
              <a:rPr lang="en-US" b="1" spc="8" dirty="0" err="1">
                <a:latin typeface="Arial"/>
                <a:cs typeface="Arial"/>
              </a:rPr>
              <a:t>predictators</a:t>
            </a:r>
            <a:endParaRPr lang="en-US" dirty="0"/>
          </a:p>
        </p:txBody>
      </p:sp>
      <p:sp>
        <p:nvSpPr>
          <p:cNvPr id="3" name="Content Placeholder 2">
            <a:extLst>
              <a:ext uri="{FF2B5EF4-FFF2-40B4-BE49-F238E27FC236}">
                <a16:creationId xmlns:a16="http://schemas.microsoft.com/office/drawing/2014/main" id="{614BDC24-19BB-6843-8D0E-040A5B8C0886}"/>
              </a:ext>
            </a:extLst>
          </p:cNvPr>
          <p:cNvSpPr>
            <a:spLocks noGrp="1"/>
          </p:cNvSpPr>
          <p:nvPr>
            <p:ph idx="1"/>
          </p:nvPr>
        </p:nvSpPr>
        <p:spPr/>
        <p:txBody>
          <a:bodyPr/>
          <a:lstStyle/>
          <a:p>
            <a:r>
              <a:rPr lang="en-US" spc="8" dirty="0">
                <a:latin typeface="Arial"/>
                <a:cs typeface="Arial"/>
              </a:rPr>
              <a:t>We’ve already discussed a broad workflow, the</a:t>
            </a:r>
            <a:r>
              <a:rPr lang="en-US" dirty="0">
                <a:latin typeface="Arial"/>
                <a:cs typeface="Arial"/>
              </a:rPr>
              <a:t> </a:t>
            </a:r>
            <a:r>
              <a:rPr lang="en-US" spc="8" dirty="0">
                <a:latin typeface="Arial"/>
                <a:cs typeface="Arial"/>
              </a:rPr>
              <a:t>following is a development workflow</a:t>
            </a:r>
            <a:endParaRPr lang="en-US" dirty="0">
              <a:latin typeface="Arial"/>
              <a:cs typeface="Arial"/>
            </a:endParaRPr>
          </a:p>
          <a:p>
            <a:endParaRPr lang="en-US" dirty="0"/>
          </a:p>
        </p:txBody>
      </p:sp>
      <p:pic>
        <p:nvPicPr>
          <p:cNvPr id="5" name="Image">
            <a:extLst>
              <a:ext uri="{FF2B5EF4-FFF2-40B4-BE49-F238E27FC236}">
                <a16:creationId xmlns:a16="http://schemas.microsoft.com/office/drawing/2014/main" id="{151D3890-B090-AB4E-99D7-3C3F9097A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615" y="4286250"/>
            <a:ext cx="1285875" cy="857250"/>
          </a:xfrm>
          <a:prstGeom prst="rect">
            <a:avLst/>
          </a:prstGeom>
        </p:spPr>
      </p:pic>
      <p:pic>
        <p:nvPicPr>
          <p:cNvPr id="6" name="Image">
            <a:extLst>
              <a:ext uri="{FF2B5EF4-FFF2-40B4-BE49-F238E27FC236}">
                <a16:creationId xmlns:a16="http://schemas.microsoft.com/office/drawing/2014/main" id="{0D20BEE1-343E-C44E-8752-D25DF84C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4471" y="4279106"/>
            <a:ext cx="1300163" cy="871538"/>
          </a:xfrm>
          <a:prstGeom prst="rect">
            <a:avLst/>
          </a:prstGeom>
        </p:spPr>
      </p:pic>
      <p:sp>
        <p:nvSpPr>
          <p:cNvPr id="7" name="text 1">
            <a:extLst>
              <a:ext uri="{FF2B5EF4-FFF2-40B4-BE49-F238E27FC236}">
                <a16:creationId xmlns:a16="http://schemas.microsoft.com/office/drawing/2014/main" id="{67623657-4D9C-3644-8EFF-5FC2715814F7}"/>
              </a:ext>
            </a:extLst>
          </p:cNvPr>
          <p:cNvSpPr txBox="1"/>
          <p:nvPr/>
        </p:nvSpPr>
        <p:spPr>
          <a:xfrm>
            <a:off x="3241525" y="4564495"/>
            <a:ext cx="1140825" cy="369332"/>
          </a:xfrm>
          <a:prstGeom prst="rect">
            <a:avLst/>
          </a:prstGeom>
        </p:spPr>
        <p:txBody>
          <a:bodyPr vert="horz" wrap="none" lIns="0" tIns="0" rIns="0" bIns="0" rtlCol="0">
            <a:spAutoFit/>
          </a:bodyPr>
          <a:lstStyle/>
          <a:p>
            <a:pPr marL="304874"/>
            <a:r>
              <a:rPr sz="1200" b="1" spc="8" dirty="0">
                <a:latin typeface="Arial"/>
                <a:cs typeface="Arial"/>
              </a:rPr>
              <a:t>Load &amp;</a:t>
            </a:r>
            <a:endParaRPr sz="1200">
              <a:latin typeface="Arial"/>
              <a:cs typeface="Arial"/>
            </a:endParaRPr>
          </a:p>
          <a:p>
            <a:r>
              <a:rPr sz="1200" b="1" spc="8" dirty="0">
                <a:latin typeface="Arial"/>
                <a:cs typeface="Arial"/>
              </a:rPr>
              <a:t>Transform Data</a:t>
            </a:r>
            <a:endParaRPr sz="1200">
              <a:latin typeface="Arial"/>
              <a:cs typeface="Arial"/>
            </a:endParaRPr>
          </a:p>
        </p:txBody>
      </p:sp>
      <p:pic>
        <p:nvPicPr>
          <p:cNvPr id="8" name="Image">
            <a:extLst>
              <a:ext uri="{FF2B5EF4-FFF2-40B4-BE49-F238E27FC236}">
                <a16:creationId xmlns:a16="http://schemas.microsoft.com/office/drawing/2014/main" id="{5990C8E1-BB08-7145-821E-C98A4D5A8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648" y="3149776"/>
            <a:ext cx="1285874" cy="857249"/>
          </a:xfrm>
          <a:prstGeom prst="rect">
            <a:avLst/>
          </a:prstGeom>
        </p:spPr>
      </p:pic>
      <p:pic>
        <p:nvPicPr>
          <p:cNvPr id="9" name="Image">
            <a:extLst>
              <a:ext uri="{FF2B5EF4-FFF2-40B4-BE49-F238E27FC236}">
                <a16:creationId xmlns:a16="http://schemas.microsoft.com/office/drawing/2014/main" id="{012D2F6B-9BCA-9C46-BEA2-12808B89D3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504" y="3142632"/>
            <a:ext cx="1300162" cy="871537"/>
          </a:xfrm>
          <a:prstGeom prst="rect">
            <a:avLst/>
          </a:prstGeom>
        </p:spPr>
      </p:pic>
      <p:sp>
        <p:nvSpPr>
          <p:cNvPr id="10" name="text 1">
            <a:extLst>
              <a:ext uri="{FF2B5EF4-FFF2-40B4-BE49-F238E27FC236}">
                <a16:creationId xmlns:a16="http://schemas.microsoft.com/office/drawing/2014/main" id="{67629103-9F7E-8341-8427-95F4EBCB7BC7}"/>
              </a:ext>
            </a:extLst>
          </p:cNvPr>
          <p:cNvSpPr txBox="1"/>
          <p:nvPr/>
        </p:nvSpPr>
        <p:spPr>
          <a:xfrm>
            <a:off x="1704657" y="3520888"/>
            <a:ext cx="699102" cy="184666"/>
          </a:xfrm>
          <a:prstGeom prst="rect">
            <a:avLst/>
          </a:prstGeom>
        </p:spPr>
        <p:txBody>
          <a:bodyPr vert="horz" wrap="none" lIns="0" tIns="0" rIns="0" bIns="0" rtlCol="0">
            <a:spAutoFit/>
          </a:bodyPr>
          <a:lstStyle/>
          <a:p>
            <a:r>
              <a:rPr sz="1200" b="1" spc="8" dirty="0">
                <a:latin typeface="Arial"/>
                <a:cs typeface="Arial"/>
              </a:rPr>
              <a:t>Raw Data</a:t>
            </a:r>
            <a:endParaRPr sz="1200">
              <a:latin typeface="Arial"/>
              <a:cs typeface="Arial"/>
            </a:endParaRPr>
          </a:p>
        </p:txBody>
      </p:sp>
      <p:pic>
        <p:nvPicPr>
          <p:cNvPr id="11" name="Image">
            <a:extLst>
              <a:ext uri="{FF2B5EF4-FFF2-40B4-BE49-F238E27FC236}">
                <a16:creationId xmlns:a16="http://schemas.microsoft.com/office/drawing/2014/main" id="{222C461E-A2C9-C94F-BB37-3FBD4564F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615" y="3149776"/>
            <a:ext cx="1285875" cy="857249"/>
          </a:xfrm>
          <a:prstGeom prst="rect">
            <a:avLst/>
          </a:prstGeom>
        </p:spPr>
      </p:pic>
      <p:pic>
        <p:nvPicPr>
          <p:cNvPr id="12" name="Image">
            <a:extLst>
              <a:ext uri="{FF2B5EF4-FFF2-40B4-BE49-F238E27FC236}">
                <a16:creationId xmlns:a16="http://schemas.microsoft.com/office/drawing/2014/main" id="{1FAA2F68-1BCB-5B42-832C-ECFB2D90D4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4471" y="3142632"/>
            <a:ext cx="1300163" cy="871537"/>
          </a:xfrm>
          <a:prstGeom prst="rect">
            <a:avLst/>
          </a:prstGeom>
        </p:spPr>
      </p:pic>
      <p:sp>
        <p:nvSpPr>
          <p:cNvPr id="13" name="text 1">
            <a:extLst>
              <a:ext uri="{FF2B5EF4-FFF2-40B4-BE49-F238E27FC236}">
                <a16:creationId xmlns:a16="http://schemas.microsoft.com/office/drawing/2014/main" id="{1618E157-0FAC-7644-B9C0-5ED2D02EAE14}"/>
              </a:ext>
            </a:extLst>
          </p:cNvPr>
          <p:cNvSpPr txBox="1"/>
          <p:nvPr/>
        </p:nvSpPr>
        <p:spPr>
          <a:xfrm>
            <a:off x="3432015" y="3428020"/>
            <a:ext cx="762068" cy="369332"/>
          </a:xfrm>
          <a:prstGeom prst="rect">
            <a:avLst/>
          </a:prstGeom>
        </p:spPr>
        <p:txBody>
          <a:bodyPr vert="horz" wrap="none" lIns="0" tIns="0" rIns="0" bIns="0" rtlCol="0">
            <a:spAutoFit/>
          </a:bodyPr>
          <a:lstStyle/>
          <a:p>
            <a:pPr marL="97346"/>
            <a:r>
              <a:rPr sz="1200" b="1" spc="8" dirty="0">
                <a:latin typeface="Arial"/>
                <a:cs typeface="Arial"/>
              </a:rPr>
              <a:t>Feature</a:t>
            </a:r>
            <a:endParaRPr sz="1200">
              <a:latin typeface="Arial"/>
              <a:cs typeface="Arial"/>
            </a:endParaRPr>
          </a:p>
          <a:p>
            <a:r>
              <a:rPr sz="1200" b="1" spc="8" dirty="0">
                <a:latin typeface="Arial"/>
                <a:cs typeface="Arial"/>
              </a:rPr>
              <a:t>Extraction</a:t>
            </a:r>
            <a:endParaRPr sz="1200">
              <a:latin typeface="Arial"/>
              <a:cs typeface="Arial"/>
            </a:endParaRPr>
          </a:p>
        </p:txBody>
      </p:sp>
      <p:pic>
        <p:nvPicPr>
          <p:cNvPr id="14" name="Image">
            <a:extLst>
              <a:ext uri="{FF2B5EF4-FFF2-40B4-BE49-F238E27FC236}">
                <a16:creationId xmlns:a16="http://schemas.microsoft.com/office/drawing/2014/main" id="{78724589-B390-114E-9C3D-70DA968CB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548" y="4286250"/>
            <a:ext cx="1285874" cy="857250"/>
          </a:xfrm>
          <a:prstGeom prst="rect">
            <a:avLst/>
          </a:prstGeom>
        </p:spPr>
      </p:pic>
      <p:pic>
        <p:nvPicPr>
          <p:cNvPr id="15" name="Image">
            <a:extLst>
              <a:ext uri="{FF2B5EF4-FFF2-40B4-BE49-F238E27FC236}">
                <a16:creationId xmlns:a16="http://schemas.microsoft.com/office/drawing/2014/main" id="{B39E4110-FC9D-924E-B34F-C9617DBA5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0404" y="4279106"/>
            <a:ext cx="1300162" cy="871538"/>
          </a:xfrm>
          <a:prstGeom prst="rect">
            <a:avLst/>
          </a:prstGeom>
        </p:spPr>
      </p:pic>
      <p:sp>
        <p:nvSpPr>
          <p:cNvPr id="16" name="text 1">
            <a:extLst>
              <a:ext uri="{FF2B5EF4-FFF2-40B4-BE49-F238E27FC236}">
                <a16:creationId xmlns:a16="http://schemas.microsoft.com/office/drawing/2014/main" id="{148AB469-BA74-F441-A49D-B0D20C09AB12}"/>
              </a:ext>
            </a:extLst>
          </p:cNvPr>
          <p:cNvSpPr txBox="1"/>
          <p:nvPr/>
        </p:nvSpPr>
        <p:spPr>
          <a:xfrm>
            <a:off x="5018840" y="4657363"/>
            <a:ext cx="886525" cy="184666"/>
          </a:xfrm>
          <a:prstGeom prst="rect">
            <a:avLst/>
          </a:prstGeom>
        </p:spPr>
        <p:txBody>
          <a:bodyPr vert="horz" wrap="none" lIns="0" tIns="0" rIns="0" bIns="0" rtlCol="0">
            <a:spAutoFit/>
          </a:bodyPr>
          <a:lstStyle/>
          <a:p>
            <a:r>
              <a:rPr sz="1200" b="1" spc="8" dirty="0">
                <a:latin typeface="Arial"/>
                <a:cs typeface="Arial"/>
              </a:rPr>
              <a:t>Build Model</a:t>
            </a:r>
            <a:endParaRPr sz="1200">
              <a:latin typeface="Arial"/>
              <a:cs typeface="Arial"/>
            </a:endParaRPr>
          </a:p>
        </p:txBody>
      </p:sp>
      <p:pic>
        <p:nvPicPr>
          <p:cNvPr id="17" name="Image">
            <a:extLst>
              <a:ext uri="{FF2B5EF4-FFF2-40B4-BE49-F238E27FC236}">
                <a16:creationId xmlns:a16="http://schemas.microsoft.com/office/drawing/2014/main" id="{5949E5A0-8B13-634B-99B0-CBEBC89B8A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3478" y="4286250"/>
            <a:ext cx="1285875" cy="857250"/>
          </a:xfrm>
          <a:prstGeom prst="rect">
            <a:avLst/>
          </a:prstGeom>
        </p:spPr>
      </p:pic>
      <p:pic>
        <p:nvPicPr>
          <p:cNvPr id="18" name="Image">
            <a:extLst>
              <a:ext uri="{FF2B5EF4-FFF2-40B4-BE49-F238E27FC236}">
                <a16:creationId xmlns:a16="http://schemas.microsoft.com/office/drawing/2014/main" id="{D92C9108-840B-AF43-A292-A50EE1D0F1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46334" y="4279106"/>
            <a:ext cx="1300163" cy="871538"/>
          </a:xfrm>
          <a:prstGeom prst="rect">
            <a:avLst/>
          </a:prstGeom>
        </p:spPr>
      </p:pic>
      <p:sp>
        <p:nvSpPr>
          <p:cNvPr id="19" name="text 1">
            <a:extLst>
              <a:ext uri="{FF2B5EF4-FFF2-40B4-BE49-F238E27FC236}">
                <a16:creationId xmlns:a16="http://schemas.microsoft.com/office/drawing/2014/main" id="{B18EBE14-2E38-CB4D-B864-E348CF47C40B}"/>
              </a:ext>
            </a:extLst>
          </p:cNvPr>
          <p:cNvSpPr txBox="1"/>
          <p:nvPr/>
        </p:nvSpPr>
        <p:spPr>
          <a:xfrm>
            <a:off x="6541831" y="4657363"/>
            <a:ext cx="1134862" cy="184666"/>
          </a:xfrm>
          <a:prstGeom prst="rect">
            <a:avLst/>
          </a:prstGeom>
        </p:spPr>
        <p:txBody>
          <a:bodyPr vert="horz" wrap="none" lIns="0" tIns="0" rIns="0" bIns="0" rtlCol="0">
            <a:spAutoFit/>
          </a:bodyPr>
          <a:lstStyle/>
          <a:p>
            <a:r>
              <a:rPr sz="1200" b="1" spc="8" dirty="0">
                <a:latin typeface="Arial"/>
                <a:cs typeface="Arial"/>
              </a:rPr>
              <a:t>Evaluate Model</a:t>
            </a:r>
            <a:endParaRPr sz="1200">
              <a:latin typeface="Arial"/>
              <a:cs typeface="Arial"/>
            </a:endParaRPr>
          </a:p>
        </p:txBody>
      </p:sp>
      <p:pic>
        <p:nvPicPr>
          <p:cNvPr id="20" name="Image">
            <a:extLst>
              <a:ext uri="{FF2B5EF4-FFF2-40B4-BE49-F238E27FC236}">
                <a16:creationId xmlns:a16="http://schemas.microsoft.com/office/drawing/2014/main" id="{E2CC83D8-FA6D-6E48-8C82-1D0B5F257F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83378" y="3571255"/>
            <a:ext cx="399713" cy="14288"/>
          </a:xfrm>
          <a:prstGeom prst="rect">
            <a:avLst/>
          </a:prstGeom>
        </p:spPr>
      </p:pic>
      <p:pic>
        <p:nvPicPr>
          <p:cNvPr id="21" name="Image">
            <a:extLst>
              <a:ext uri="{FF2B5EF4-FFF2-40B4-BE49-F238E27FC236}">
                <a16:creationId xmlns:a16="http://schemas.microsoft.com/office/drawing/2014/main" id="{98EC99DD-EA71-8946-8935-81BB733F039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8803" y="3547658"/>
            <a:ext cx="79125" cy="61486"/>
          </a:xfrm>
          <a:prstGeom prst="rect">
            <a:avLst/>
          </a:prstGeom>
        </p:spPr>
      </p:pic>
      <p:pic>
        <p:nvPicPr>
          <p:cNvPr id="22" name="Image">
            <a:extLst>
              <a:ext uri="{FF2B5EF4-FFF2-40B4-BE49-F238E27FC236}">
                <a16:creationId xmlns:a16="http://schemas.microsoft.com/office/drawing/2014/main" id="{CE23C6D0-6233-6345-9E68-0C067BAF3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548" y="3149776"/>
            <a:ext cx="1285874" cy="857249"/>
          </a:xfrm>
          <a:prstGeom prst="rect">
            <a:avLst/>
          </a:prstGeom>
        </p:spPr>
      </p:pic>
      <p:pic>
        <p:nvPicPr>
          <p:cNvPr id="23" name="Image">
            <a:extLst>
              <a:ext uri="{FF2B5EF4-FFF2-40B4-BE49-F238E27FC236}">
                <a16:creationId xmlns:a16="http://schemas.microsoft.com/office/drawing/2014/main" id="{D4D15C8E-87C8-954F-B5D5-7B370BBCB1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00404" y="3142632"/>
            <a:ext cx="1300162" cy="871537"/>
          </a:xfrm>
          <a:prstGeom prst="rect">
            <a:avLst/>
          </a:prstGeom>
        </p:spPr>
      </p:pic>
      <p:sp>
        <p:nvSpPr>
          <p:cNvPr id="24" name="text 1">
            <a:extLst>
              <a:ext uri="{FF2B5EF4-FFF2-40B4-BE49-F238E27FC236}">
                <a16:creationId xmlns:a16="http://schemas.microsoft.com/office/drawing/2014/main" id="{594253BD-A7FB-4345-8ED8-5D2929FD91A7}"/>
              </a:ext>
            </a:extLst>
          </p:cNvPr>
          <p:cNvSpPr txBox="1"/>
          <p:nvPr/>
        </p:nvSpPr>
        <p:spPr>
          <a:xfrm>
            <a:off x="5065264" y="3428020"/>
            <a:ext cx="789319" cy="369332"/>
          </a:xfrm>
          <a:prstGeom prst="rect">
            <a:avLst/>
          </a:prstGeom>
        </p:spPr>
        <p:txBody>
          <a:bodyPr vert="horz" wrap="none" lIns="0" tIns="0" rIns="0" bIns="0" rtlCol="0">
            <a:spAutoFit/>
          </a:bodyPr>
          <a:lstStyle/>
          <a:p>
            <a:pPr marL="110031"/>
            <a:r>
              <a:rPr sz="1200" b="1" spc="8" dirty="0">
                <a:latin typeface="Arial"/>
                <a:cs typeface="Arial"/>
              </a:rPr>
              <a:t>Feature</a:t>
            </a:r>
            <a:endParaRPr sz="1200">
              <a:latin typeface="Arial"/>
              <a:cs typeface="Arial"/>
            </a:endParaRPr>
          </a:p>
          <a:p>
            <a:r>
              <a:rPr sz="1200" b="1" spc="8" dirty="0">
                <a:latin typeface="Arial"/>
                <a:cs typeface="Arial"/>
              </a:rPr>
              <a:t>Evaluation</a:t>
            </a:r>
            <a:endParaRPr sz="1200">
              <a:latin typeface="Arial"/>
              <a:cs typeface="Arial"/>
            </a:endParaRPr>
          </a:p>
        </p:txBody>
      </p:sp>
      <p:pic>
        <p:nvPicPr>
          <p:cNvPr id="25" name="Image">
            <a:extLst>
              <a:ext uri="{FF2B5EF4-FFF2-40B4-BE49-F238E27FC236}">
                <a16:creationId xmlns:a16="http://schemas.microsoft.com/office/drawing/2014/main" id="{0C9F2CB9-D75A-0E49-9471-F351264D3D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97409" y="3999880"/>
            <a:ext cx="14288" cy="207788"/>
          </a:xfrm>
          <a:prstGeom prst="rect">
            <a:avLst/>
          </a:prstGeom>
        </p:spPr>
      </p:pic>
      <p:pic>
        <p:nvPicPr>
          <p:cNvPr id="26" name="Image">
            <a:extLst>
              <a:ext uri="{FF2B5EF4-FFF2-40B4-BE49-F238E27FC236}">
                <a16:creationId xmlns:a16="http://schemas.microsoft.com/office/drawing/2014/main" id="{162FA667-44EF-E54F-9925-B3442E3B27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73811" y="4193382"/>
            <a:ext cx="61486" cy="79126"/>
          </a:xfrm>
          <a:prstGeom prst="rect">
            <a:avLst/>
          </a:prstGeom>
        </p:spPr>
      </p:pic>
      <p:pic>
        <p:nvPicPr>
          <p:cNvPr id="27" name="Image">
            <a:extLst>
              <a:ext uri="{FF2B5EF4-FFF2-40B4-BE49-F238E27FC236}">
                <a16:creationId xmlns:a16="http://schemas.microsoft.com/office/drawing/2014/main" id="{9A9FCABF-25D6-CD41-94DD-3D2FE2D79FA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26128" y="3571255"/>
            <a:ext cx="288563" cy="14288"/>
          </a:xfrm>
          <a:prstGeom prst="rect">
            <a:avLst/>
          </a:prstGeom>
        </p:spPr>
      </p:pic>
      <p:pic>
        <p:nvPicPr>
          <p:cNvPr id="28" name="Image">
            <a:extLst>
              <a:ext uri="{FF2B5EF4-FFF2-40B4-BE49-F238E27FC236}">
                <a16:creationId xmlns:a16="http://schemas.microsoft.com/office/drawing/2014/main" id="{92A7D1AB-218E-D746-8B8F-7C8CC94C14E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61291" y="3547658"/>
            <a:ext cx="79126" cy="61486"/>
          </a:xfrm>
          <a:prstGeom prst="rect">
            <a:avLst/>
          </a:prstGeom>
        </p:spPr>
      </p:pic>
      <p:pic>
        <p:nvPicPr>
          <p:cNvPr id="29" name="Image">
            <a:extLst>
              <a:ext uri="{FF2B5EF4-FFF2-40B4-BE49-F238E27FC236}">
                <a16:creationId xmlns:a16="http://schemas.microsoft.com/office/drawing/2014/main" id="{D9F7CA21-E48E-0343-80A1-62B0770B84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43340" y="4085606"/>
            <a:ext cx="14288" cy="207788"/>
          </a:xfrm>
          <a:prstGeom prst="rect">
            <a:avLst/>
          </a:prstGeom>
        </p:spPr>
      </p:pic>
      <p:pic>
        <p:nvPicPr>
          <p:cNvPr id="30" name="Image">
            <a:extLst>
              <a:ext uri="{FF2B5EF4-FFF2-40B4-BE49-F238E27FC236}">
                <a16:creationId xmlns:a16="http://schemas.microsoft.com/office/drawing/2014/main" id="{203EEC50-8F29-B041-A88A-F0C9A5ABFE7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19742" y="4020769"/>
            <a:ext cx="61486" cy="79126"/>
          </a:xfrm>
          <a:prstGeom prst="rect">
            <a:avLst/>
          </a:prstGeom>
        </p:spPr>
      </p:pic>
      <p:pic>
        <p:nvPicPr>
          <p:cNvPr id="31" name="Image">
            <a:extLst>
              <a:ext uri="{FF2B5EF4-FFF2-40B4-BE49-F238E27FC236}">
                <a16:creationId xmlns:a16="http://schemas.microsoft.com/office/drawing/2014/main" id="{1258E57F-3C59-5B4F-917C-9F17D93CD66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72059" y="4707731"/>
            <a:ext cx="202838" cy="14288"/>
          </a:xfrm>
          <a:prstGeom prst="rect">
            <a:avLst/>
          </a:prstGeom>
        </p:spPr>
      </p:pic>
      <p:pic>
        <p:nvPicPr>
          <p:cNvPr id="32" name="Image">
            <a:extLst>
              <a:ext uri="{FF2B5EF4-FFF2-40B4-BE49-F238E27FC236}">
                <a16:creationId xmlns:a16="http://schemas.microsoft.com/office/drawing/2014/main" id="{2B67DA4C-0640-B344-9482-53F6D3A2E1D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60609" y="4684133"/>
            <a:ext cx="79125" cy="61486"/>
          </a:xfrm>
          <a:prstGeom prst="rect">
            <a:avLst/>
          </a:prstGeom>
        </p:spPr>
      </p:pic>
      <p:pic>
        <p:nvPicPr>
          <p:cNvPr id="33" name="Image">
            <a:extLst>
              <a:ext uri="{FF2B5EF4-FFF2-40B4-BE49-F238E27FC236}">
                <a16:creationId xmlns:a16="http://schemas.microsoft.com/office/drawing/2014/main" id="{6F999A69-D7B7-A84D-A6C5-0291AC609FF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107222" y="4684133"/>
            <a:ext cx="79125" cy="61486"/>
          </a:xfrm>
          <a:prstGeom prst="rect">
            <a:avLst/>
          </a:prstGeom>
        </p:spPr>
      </p:pic>
      <p:pic>
        <p:nvPicPr>
          <p:cNvPr id="34" name="Image">
            <a:extLst>
              <a:ext uri="{FF2B5EF4-FFF2-40B4-BE49-F238E27FC236}">
                <a16:creationId xmlns:a16="http://schemas.microsoft.com/office/drawing/2014/main" id="{B8865A57-0340-8140-8CF3-C1ABE73A793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440346" y="4707731"/>
            <a:ext cx="288563" cy="14288"/>
          </a:xfrm>
          <a:prstGeom prst="rect">
            <a:avLst/>
          </a:prstGeom>
        </p:spPr>
      </p:pic>
      <p:pic>
        <p:nvPicPr>
          <p:cNvPr id="35" name="Image">
            <a:extLst>
              <a:ext uri="{FF2B5EF4-FFF2-40B4-BE49-F238E27FC236}">
                <a16:creationId xmlns:a16="http://schemas.microsoft.com/office/drawing/2014/main" id="{81CC18B0-1EBA-F040-A8F8-DAA2D970C7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714623" y="4684133"/>
            <a:ext cx="79126" cy="61486"/>
          </a:xfrm>
          <a:prstGeom prst="rect">
            <a:avLst/>
          </a:prstGeom>
        </p:spPr>
      </p:pic>
    </p:spTree>
    <p:extLst>
      <p:ext uri="{BB962C8B-B14F-4D97-AF65-F5344CB8AC3E}">
        <p14:creationId xmlns:p14="http://schemas.microsoft.com/office/powerpoint/2010/main" val="10695640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12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5263559"/>
            <a:ext cx="6172200" cy="519525"/>
          </a:xfrm>
          <a:prstGeom prst="rect">
            <a:avLst/>
          </a:prstGeom>
        </p:spPr>
      </p:pic>
      <p:sp>
        <p:nvSpPr>
          <p:cNvPr id="2" name="text 1"/>
          <p:cNvSpPr txBox="1"/>
          <p:nvPr/>
        </p:nvSpPr>
        <p:spPr>
          <a:xfrm>
            <a:off x="3547444" y="5401920"/>
            <a:ext cx="2093522" cy="207749"/>
          </a:xfrm>
          <a:prstGeom prst="rect">
            <a:avLst/>
          </a:prstGeom>
        </p:spPr>
        <p:txBody>
          <a:bodyPr vert="horz" wrap="none" lIns="0" tIns="0" rIns="0" bIns="0" rtlCol="0">
            <a:spAutoFit/>
          </a:bodyPr>
          <a:lstStyle/>
          <a:p>
            <a:r>
              <a:rPr sz="1350" spc="8" dirty="0">
                <a:latin typeface="Arial"/>
                <a:cs typeface="Arial"/>
              </a:rPr>
              <a:t>What patterns do you see?</a:t>
            </a:r>
            <a:endParaRPr sz="1350" dirty="0">
              <a:latin typeface="Arial"/>
              <a:cs typeface="Arial"/>
            </a:endParaRPr>
          </a:p>
        </p:txBody>
      </p:sp>
      <p:pic>
        <p:nvPicPr>
          <p:cNvPr id="12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1315" y="1378510"/>
            <a:ext cx="3661368" cy="3661369"/>
          </a:xfrm>
          <a:prstGeom prst="rect">
            <a:avLst/>
          </a:prstGeom>
        </p:spPr>
      </p:pic>
    </p:spTree>
    <p:extLst>
      <p:ext uri="{BB962C8B-B14F-4D97-AF65-F5344CB8AC3E}">
        <p14:creationId xmlns:p14="http://schemas.microsoft.com/office/powerpoint/2010/main" val="14593288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3FB9-A9F7-4842-A5C3-3A01A601E748}"/>
              </a:ext>
            </a:extLst>
          </p:cNvPr>
          <p:cNvSpPr>
            <a:spLocks noGrp="1"/>
          </p:cNvSpPr>
          <p:nvPr>
            <p:ph type="title"/>
          </p:nvPr>
        </p:nvSpPr>
        <p:spPr/>
        <p:txBody>
          <a:bodyPr/>
          <a:lstStyle/>
          <a:p>
            <a:r>
              <a:rPr lang="en-US" b="1" spc="8" dirty="0">
                <a:latin typeface="Arial"/>
                <a:cs typeface="Arial"/>
              </a:rPr>
              <a:t>Underfitting</a:t>
            </a:r>
            <a:endParaRPr lang="en-US" dirty="0"/>
          </a:p>
        </p:txBody>
      </p:sp>
      <p:sp>
        <p:nvSpPr>
          <p:cNvPr id="3" name="Content Placeholder 2">
            <a:extLst>
              <a:ext uri="{FF2B5EF4-FFF2-40B4-BE49-F238E27FC236}">
                <a16:creationId xmlns:a16="http://schemas.microsoft.com/office/drawing/2014/main" id="{647639F9-BF4A-334F-91A9-A9E62613B95B}"/>
              </a:ext>
            </a:extLst>
          </p:cNvPr>
          <p:cNvSpPr>
            <a:spLocks noGrp="1"/>
          </p:cNvSpPr>
          <p:nvPr>
            <p:ph idx="1"/>
          </p:nvPr>
        </p:nvSpPr>
        <p:spPr/>
        <p:txBody>
          <a:bodyPr/>
          <a:lstStyle/>
          <a:p>
            <a:r>
              <a:rPr lang="en-US" spc="8" dirty="0">
                <a:latin typeface="Arial"/>
                <a:cs typeface="Arial"/>
              </a:rPr>
              <a:t>Not enough information to accurately model real life.</a:t>
            </a:r>
            <a:endParaRPr lang="en-US" dirty="0">
              <a:latin typeface="Arial"/>
              <a:cs typeface="Arial"/>
            </a:endParaRPr>
          </a:p>
          <a:p>
            <a:r>
              <a:rPr lang="en-US" spc="8" dirty="0">
                <a:latin typeface="Arial"/>
                <a:cs typeface="Arial"/>
              </a:rPr>
              <a:t>Can be due to high bias, or just a too simplistic model</a:t>
            </a:r>
            <a:endParaRPr lang="en-US" dirty="0"/>
          </a:p>
        </p:txBody>
      </p:sp>
      <p:sp>
        <p:nvSpPr>
          <p:cNvPr id="4" name="text 1">
            <a:extLst>
              <a:ext uri="{FF2B5EF4-FFF2-40B4-BE49-F238E27FC236}">
                <a16:creationId xmlns:a16="http://schemas.microsoft.com/office/drawing/2014/main" id="{7CA5CC1C-A072-3145-A519-A8E321159C97}"/>
              </a:ext>
            </a:extLst>
          </p:cNvPr>
          <p:cNvSpPr txBox="1"/>
          <p:nvPr/>
        </p:nvSpPr>
        <p:spPr>
          <a:xfrm>
            <a:off x="1269640" y="5528917"/>
            <a:ext cx="3133935" cy="300082"/>
          </a:xfrm>
          <a:prstGeom prst="rect">
            <a:avLst/>
          </a:prstGeom>
        </p:spPr>
        <p:txBody>
          <a:bodyPr vert="horz" wrap="none" lIns="0" tIns="0" rIns="0" bIns="0" rtlCol="0">
            <a:spAutoFit/>
          </a:bodyPr>
          <a:lstStyle/>
          <a:p>
            <a:r>
              <a:rPr sz="1950" b="1" spc="8" dirty="0">
                <a:latin typeface="Arial"/>
                <a:cs typeface="Arial"/>
              </a:rPr>
              <a:t>Solution: Cross Validation</a:t>
            </a:r>
            <a:endParaRPr sz="1950">
              <a:latin typeface="Arial"/>
              <a:cs typeface="Arial"/>
            </a:endParaRPr>
          </a:p>
        </p:txBody>
      </p:sp>
      <p:pic>
        <p:nvPicPr>
          <p:cNvPr id="5" name="Image">
            <a:extLst>
              <a:ext uri="{FF2B5EF4-FFF2-40B4-BE49-F238E27FC236}">
                <a16:creationId xmlns:a16="http://schemas.microsoft.com/office/drawing/2014/main" id="{99723EEB-7878-0849-B275-90506D620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936" y="3071041"/>
            <a:ext cx="2040243" cy="2030006"/>
          </a:xfrm>
          <a:prstGeom prst="rect">
            <a:avLst/>
          </a:prstGeom>
        </p:spPr>
      </p:pic>
      <p:pic>
        <p:nvPicPr>
          <p:cNvPr id="6" name="Image">
            <a:extLst>
              <a:ext uri="{FF2B5EF4-FFF2-40B4-BE49-F238E27FC236}">
                <a16:creationId xmlns:a16="http://schemas.microsoft.com/office/drawing/2014/main" id="{03FBA7CD-5225-5240-961F-1796FEF13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711" y="3071040"/>
            <a:ext cx="2040243" cy="2030016"/>
          </a:xfrm>
          <a:prstGeom prst="rect">
            <a:avLst/>
          </a:prstGeom>
        </p:spPr>
      </p:pic>
    </p:spTree>
    <p:extLst>
      <p:ext uri="{BB962C8B-B14F-4D97-AF65-F5344CB8AC3E}">
        <p14:creationId xmlns:p14="http://schemas.microsoft.com/office/powerpoint/2010/main" val="324787078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3FB9-A9F7-4842-A5C3-3A01A601E748}"/>
              </a:ext>
            </a:extLst>
          </p:cNvPr>
          <p:cNvSpPr>
            <a:spLocks noGrp="1"/>
          </p:cNvSpPr>
          <p:nvPr>
            <p:ph type="title"/>
          </p:nvPr>
        </p:nvSpPr>
        <p:spPr/>
        <p:txBody>
          <a:bodyPr/>
          <a:lstStyle/>
          <a:p>
            <a:r>
              <a:rPr lang="en-US" b="1" spc="8" dirty="0">
                <a:latin typeface="Arial"/>
                <a:cs typeface="Arial"/>
              </a:rPr>
              <a:t>Overfitting</a:t>
            </a:r>
            <a:endParaRPr lang="en-US" dirty="0"/>
          </a:p>
        </p:txBody>
      </p:sp>
      <p:sp>
        <p:nvSpPr>
          <p:cNvPr id="3" name="Content Placeholder 2">
            <a:extLst>
              <a:ext uri="{FF2B5EF4-FFF2-40B4-BE49-F238E27FC236}">
                <a16:creationId xmlns:a16="http://schemas.microsoft.com/office/drawing/2014/main" id="{647639F9-BF4A-334F-91A9-A9E62613B95B}"/>
              </a:ext>
            </a:extLst>
          </p:cNvPr>
          <p:cNvSpPr>
            <a:spLocks noGrp="1"/>
          </p:cNvSpPr>
          <p:nvPr>
            <p:ph idx="1"/>
          </p:nvPr>
        </p:nvSpPr>
        <p:spPr/>
        <p:txBody>
          <a:bodyPr/>
          <a:lstStyle/>
          <a:p>
            <a:r>
              <a:rPr lang="en-US" spc="8" dirty="0">
                <a:latin typeface="Arial"/>
                <a:cs typeface="Arial"/>
              </a:rPr>
              <a:t>Create a model with too many parameters or is too</a:t>
            </a:r>
            <a:r>
              <a:rPr lang="en-US" dirty="0">
                <a:latin typeface="Arial"/>
                <a:cs typeface="Arial"/>
              </a:rPr>
              <a:t> </a:t>
            </a:r>
            <a:r>
              <a:rPr lang="en-US" spc="8" dirty="0">
                <a:latin typeface="Arial"/>
                <a:cs typeface="Arial"/>
              </a:rPr>
              <a:t>complex. “Memorization of the data” - and the model</a:t>
            </a:r>
            <a:r>
              <a:rPr lang="en-US" dirty="0">
                <a:latin typeface="Arial"/>
                <a:cs typeface="Arial"/>
              </a:rPr>
              <a:t> </a:t>
            </a:r>
            <a:r>
              <a:rPr lang="en-US" spc="8" dirty="0">
                <a:latin typeface="Arial"/>
                <a:cs typeface="Arial"/>
              </a:rPr>
              <a:t>can’t generalize very well.</a:t>
            </a:r>
            <a:endParaRPr lang="en-US" dirty="0">
              <a:latin typeface="Arial"/>
              <a:cs typeface="Arial"/>
            </a:endParaRPr>
          </a:p>
        </p:txBody>
      </p:sp>
      <p:pic>
        <p:nvPicPr>
          <p:cNvPr id="8" name="Image">
            <a:extLst>
              <a:ext uri="{FF2B5EF4-FFF2-40B4-BE49-F238E27FC236}">
                <a16:creationId xmlns:a16="http://schemas.microsoft.com/office/drawing/2014/main" id="{3955D77B-8975-FD41-A5ED-E1EB63779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632" y="3219900"/>
            <a:ext cx="3464719" cy="1843088"/>
          </a:xfrm>
          <a:prstGeom prst="rect">
            <a:avLst/>
          </a:prstGeom>
        </p:spPr>
      </p:pic>
      <p:pic>
        <p:nvPicPr>
          <p:cNvPr id="9" name="Image">
            <a:extLst>
              <a:ext uri="{FF2B5EF4-FFF2-40B4-BE49-F238E27FC236}">
                <a16:creationId xmlns:a16="http://schemas.microsoft.com/office/drawing/2014/main" id="{D77C14D1-D049-3442-947E-16BA94ECB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632" y="3219900"/>
            <a:ext cx="3464719" cy="1843088"/>
          </a:xfrm>
          <a:prstGeom prst="rect">
            <a:avLst/>
          </a:prstGeom>
        </p:spPr>
      </p:pic>
      <p:pic>
        <p:nvPicPr>
          <p:cNvPr id="10" name="Image">
            <a:extLst>
              <a:ext uri="{FF2B5EF4-FFF2-40B4-BE49-F238E27FC236}">
                <a16:creationId xmlns:a16="http://schemas.microsoft.com/office/drawing/2014/main" id="{AC3303E5-F1FE-4942-8B70-B94CEB37F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345" y="3205612"/>
            <a:ext cx="3493294" cy="1871663"/>
          </a:xfrm>
          <a:prstGeom prst="rect">
            <a:avLst/>
          </a:prstGeom>
        </p:spPr>
      </p:pic>
      <p:sp>
        <p:nvSpPr>
          <p:cNvPr id="11" name="text 1">
            <a:extLst>
              <a:ext uri="{FF2B5EF4-FFF2-40B4-BE49-F238E27FC236}">
                <a16:creationId xmlns:a16="http://schemas.microsoft.com/office/drawing/2014/main" id="{EBF0D3B8-AC08-6144-B347-4A005E3F2587}"/>
              </a:ext>
            </a:extLst>
          </p:cNvPr>
          <p:cNvSpPr txBox="1"/>
          <p:nvPr/>
        </p:nvSpPr>
        <p:spPr>
          <a:xfrm>
            <a:off x="1061821" y="5205909"/>
            <a:ext cx="6762534" cy="596638"/>
          </a:xfrm>
          <a:prstGeom prst="rect">
            <a:avLst/>
          </a:prstGeom>
        </p:spPr>
        <p:txBody>
          <a:bodyPr vert="horz" wrap="square" lIns="0" tIns="0" rIns="0" bIns="0" rtlCol="0">
            <a:spAutoFit/>
          </a:bodyPr>
          <a:lstStyle/>
          <a:p>
            <a:r>
              <a:rPr sz="1927" b="1" spc="8" dirty="0">
                <a:latin typeface="Arial"/>
                <a:cs typeface="Arial"/>
              </a:rPr>
              <a:t>Solution: Benchmark Testing, Ridge Regression,</a:t>
            </a:r>
            <a:endParaRPr sz="1875" dirty="0">
              <a:latin typeface="Arial"/>
              <a:cs typeface="Arial"/>
            </a:endParaRPr>
          </a:p>
          <a:p>
            <a:r>
              <a:rPr sz="1950" b="1" spc="8" dirty="0">
                <a:latin typeface="Arial"/>
                <a:cs typeface="Arial"/>
              </a:rPr>
              <a:t>Feature Analyses, Dimensionality Reduction</a:t>
            </a:r>
            <a:endParaRPr sz="1950" dirty="0">
              <a:latin typeface="Arial"/>
              <a:cs typeface="Arial"/>
            </a:endParaRPr>
          </a:p>
        </p:txBody>
      </p:sp>
    </p:spTree>
    <p:extLst>
      <p:ext uri="{BB962C8B-B14F-4D97-AF65-F5344CB8AC3E}">
        <p14:creationId xmlns:p14="http://schemas.microsoft.com/office/powerpoint/2010/main" val="25168554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8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8229600" cy="4967700"/>
          </a:xfrm>
          <a:prstGeom prst="rect">
            <a:avLst/>
          </a:prstGeom>
        </p:spPr>
      </p:pic>
      <p:sp>
        <p:nvSpPr>
          <p:cNvPr id="2" name="text 1"/>
          <p:cNvSpPr txBox="1"/>
          <p:nvPr/>
        </p:nvSpPr>
        <p:spPr>
          <a:xfrm>
            <a:off x="542925" y="1832838"/>
            <a:ext cx="7966604" cy="738664"/>
          </a:xfrm>
          <a:prstGeom prst="rect">
            <a:avLst/>
          </a:prstGeom>
        </p:spPr>
        <p:txBody>
          <a:bodyPr vert="horz" wrap="none" lIns="0" tIns="0" rIns="0" bIns="0" rtlCol="0">
            <a:spAutoFit/>
          </a:bodyPr>
          <a:lstStyle/>
          <a:p>
            <a:r>
              <a:rPr sz="2400" spc="10" dirty="0">
                <a:latin typeface="Arial"/>
                <a:cs typeface="Arial"/>
              </a:rPr>
              <a:t>Assess how model will generalize to independent data set</a:t>
            </a:r>
            <a:endParaRPr sz="2400">
              <a:latin typeface="Arial"/>
              <a:cs typeface="Arial"/>
            </a:endParaRPr>
          </a:p>
          <a:p>
            <a:r>
              <a:rPr sz="2400" spc="10" dirty="0">
                <a:latin typeface="Arial"/>
                <a:cs typeface="Arial"/>
              </a:rPr>
              <a:t>(e.g. data not in the training set).</a:t>
            </a:r>
            <a:endParaRPr sz="2400">
              <a:latin typeface="Arial"/>
              <a:cs typeface="Arial"/>
            </a:endParaRPr>
          </a:p>
        </p:txBody>
      </p:sp>
      <p:sp>
        <p:nvSpPr>
          <p:cNvPr id="3" name="text 1"/>
          <p:cNvSpPr txBox="1"/>
          <p:nvPr/>
        </p:nvSpPr>
        <p:spPr>
          <a:xfrm>
            <a:off x="517326" y="2804388"/>
            <a:ext cx="5671424" cy="738664"/>
          </a:xfrm>
          <a:prstGeom prst="rect">
            <a:avLst/>
          </a:prstGeom>
        </p:spPr>
        <p:txBody>
          <a:bodyPr vert="horz" wrap="none" lIns="0" tIns="0" rIns="0" bIns="0" rtlCol="0">
            <a:spAutoFit/>
          </a:bodyPr>
          <a:lstStyle/>
          <a:p>
            <a:r>
              <a:rPr sz="2400" spc="10" dirty="0">
                <a:latin typeface="Arial"/>
                <a:cs typeface="Arial"/>
              </a:rPr>
              <a:t>1.  Divide data into training and test splits</a:t>
            </a:r>
            <a:endParaRPr sz="2400">
              <a:latin typeface="Arial"/>
              <a:cs typeface="Arial"/>
            </a:endParaRPr>
          </a:p>
          <a:p>
            <a:r>
              <a:rPr sz="2400" spc="10" dirty="0">
                <a:latin typeface="Arial"/>
                <a:cs typeface="Arial"/>
              </a:rPr>
              <a:t>2.  Fit model on training, predict on test</a:t>
            </a:r>
            <a:endParaRPr sz="2400">
              <a:latin typeface="Arial"/>
              <a:cs typeface="Arial"/>
            </a:endParaRPr>
          </a:p>
        </p:txBody>
      </p:sp>
      <p:sp>
        <p:nvSpPr>
          <p:cNvPr id="4" name="text 1"/>
          <p:cNvSpPr txBox="1"/>
          <p:nvPr/>
        </p:nvSpPr>
        <p:spPr>
          <a:xfrm>
            <a:off x="517328" y="3528288"/>
            <a:ext cx="259045" cy="738664"/>
          </a:xfrm>
          <a:prstGeom prst="rect">
            <a:avLst/>
          </a:prstGeom>
        </p:spPr>
        <p:txBody>
          <a:bodyPr vert="horz" wrap="none" lIns="0" tIns="0" rIns="0" bIns="0" rtlCol="0">
            <a:spAutoFit/>
          </a:bodyPr>
          <a:lstStyle/>
          <a:p>
            <a:r>
              <a:rPr sz="2400" spc="10" dirty="0">
                <a:latin typeface="Arial"/>
                <a:cs typeface="Arial"/>
              </a:rPr>
              <a:t>3.</a:t>
            </a:r>
            <a:endParaRPr sz="2400">
              <a:latin typeface="Arial"/>
              <a:cs typeface="Arial"/>
            </a:endParaRPr>
          </a:p>
          <a:p>
            <a:r>
              <a:rPr sz="2400" spc="10" dirty="0">
                <a:latin typeface="Arial"/>
                <a:cs typeface="Arial"/>
              </a:rPr>
              <a:t>4.</a:t>
            </a:r>
            <a:endParaRPr sz="2400">
              <a:latin typeface="Arial"/>
              <a:cs typeface="Arial"/>
            </a:endParaRPr>
          </a:p>
        </p:txBody>
      </p:sp>
      <p:sp>
        <p:nvSpPr>
          <p:cNvPr id="5" name="text 1"/>
          <p:cNvSpPr txBox="1"/>
          <p:nvPr/>
        </p:nvSpPr>
        <p:spPr>
          <a:xfrm>
            <a:off x="1000125" y="3528288"/>
            <a:ext cx="7474034" cy="738664"/>
          </a:xfrm>
          <a:prstGeom prst="rect">
            <a:avLst/>
          </a:prstGeom>
        </p:spPr>
        <p:txBody>
          <a:bodyPr vert="horz" wrap="none" lIns="0" tIns="0" rIns="0" bIns="0" rtlCol="0">
            <a:spAutoFit/>
          </a:bodyPr>
          <a:lstStyle/>
          <a:p>
            <a:r>
              <a:rPr sz="2400" spc="10" dirty="0">
                <a:latin typeface="Arial"/>
                <a:cs typeface="Arial"/>
              </a:rPr>
              <a:t>Determine </a:t>
            </a:r>
            <a:r>
              <a:rPr sz="2400" i="1" spc="10" dirty="0">
                <a:latin typeface="Arial"/>
                <a:cs typeface="Arial"/>
              </a:rPr>
              <a:t>accuracy</a:t>
            </a:r>
            <a:r>
              <a:rPr sz="2400" spc="10" dirty="0">
                <a:latin typeface="Arial"/>
                <a:cs typeface="Arial"/>
              </a:rPr>
              <a:t>, </a:t>
            </a:r>
            <a:r>
              <a:rPr sz="2400" i="1" spc="10" dirty="0">
                <a:latin typeface="Arial"/>
                <a:cs typeface="Arial"/>
              </a:rPr>
              <a:t>precision</a:t>
            </a:r>
            <a:r>
              <a:rPr sz="2400" spc="10" dirty="0">
                <a:latin typeface="Arial"/>
                <a:cs typeface="Arial"/>
              </a:rPr>
              <a:t> and </a:t>
            </a:r>
            <a:r>
              <a:rPr sz="2400" i="1" spc="10" dirty="0">
                <a:latin typeface="Arial"/>
                <a:cs typeface="Arial"/>
              </a:rPr>
              <a:t>recall</a:t>
            </a:r>
            <a:endParaRPr sz="2400">
              <a:latin typeface="Arial"/>
              <a:cs typeface="Arial"/>
            </a:endParaRPr>
          </a:p>
          <a:p>
            <a:r>
              <a:rPr sz="2400" spc="10" dirty="0">
                <a:latin typeface="Arial"/>
                <a:cs typeface="Arial"/>
              </a:rPr>
              <a:t>Repeat </a:t>
            </a:r>
            <a:r>
              <a:rPr sz="2400" i="1" spc="10" dirty="0">
                <a:latin typeface="Arial"/>
                <a:cs typeface="Arial"/>
              </a:rPr>
              <a:t>k</a:t>
            </a:r>
            <a:r>
              <a:rPr sz="2400" spc="10" dirty="0">
                <a:latin typeface="Arial"/>
                <a:cs typeface="Arial"/>
              </a:rPr>
              <a:t> times with different splits then average as </a:t>
            </a:r>
            <a:r>
              <a:rPr sz="2400" i="1" spc="10" dirty="0">
                <a:latin typeface="Arial"/>
                <a:cs typeface="Arial"/>
              </a:rPr>
              <a:t>F1</a:t>
            </a:r>
            <a:endParaRPr sz="2400">
              <a:latin typeface="Arial"/>
              <a:cs typeface="Arial"/>
            </a:endParaRPr>
          </a:p>
        </p:txBody>
      </p:sp>
      <p:pic>
        <p:nvPicPr>
          <p:cNvPr id="48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74640"/>
            <a:ext cx="8229600" cy="1142999"/>
          </a:xfrm>
          <a:prstGeom prst="rect">
            <a:avLst/>
          </a:prstGeom>
        </p:spPr>
      </p:pic>
      <p:sp>
        <p:nvSpPr>
          <p:cNvPr id="6" name="text 1"/>
          <p:cNvSpPr txBox="1"/>
          <p:nvPr/>
        </p:nvSpPr>
        <p:spPr>
          <a:xfrm>
            <a:off x="542927" y="885533"/>
            <a:ext cx="7018781" cy="553998"/>
          </a:xfrm>
          <a:prstGeom prst="rect">
            <a:avLst/>
          </a:prstGeom>
        </p:spPr>
        <p:txBody>
          <a:bodyPr vert="horz" wrap="none" lIns="0" tIns="0" rIns="0" bIns="0" rtlCol="0">
            <a:spAutoFit/>
          </a:bodyPr>
          <a:lstStyle/>
          <a:p>
            <a:r>
              <a:rPr sz="3600" b="1" spc="10" dirty="0">
                <a:latin typeface="Arial"/>
                <a:cs typeface="Arial"/>
              </a:rPr>
              <a:t>Cross Validation (classification)</a:t>
            </a:r>
            <a:endParaRPr sz="3600">
              <a:latin typeface="Arial"/>
              <a:cs typeface="Arial"/>
            </a:endParaRPr>
          </a:p>
        </p:txBody>
      </p:sp>
      <p:pic>
        <p:nvPicPr>
          <p:cNvPr id="48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739" y="4503289"/>
            <a:ext cx="9525" cy="1588625"/>
          </a:xfrm>
          <a:prstGeom prst="rect">
            <a:avLst/>
          </a:prstGeom>
        </p:spPr>
      </p:pic>
      <p:pic>
        <p:nvPicPr>
          <p:cNvPr id="487"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7489" y="4503289"/>
            <a:ext cx="9525" cy="1588625"/>
          </a:xfrm>
          <a:prstGeom prst="rect">
            <a:avLst/>
          </a:prstGeom>
        </p:spPr>
      </p:pic>
      <p:pic>
        <p:nvPicPr>
          <p:cNvPr id="48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239" y="4503289"/>
            <a:ext cx="9525" cy="1588625"/>
          </a:xfrm>
          <a:prstGeom prst="rect">
            <a:avLst/>
          </a:prstGeom>
        </p:spPr>
      </p:pic>
      <p:pic>
        <p:nvPicPr>
          <p:cNvPr id="48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6989" y="4503289"/>
            <a:ext cx="9525" cy="1588625"/>
          </a:xfrm>
          <a:prstGeom prst="rect">
            <a:avLst/>
          </a:prstGeom>
        </p:spPr>
      </p:pic>
      <p:pic>
        <p:nvPicPr>
          <p:cNvPr id="490"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739" y="4503289"/>
            <a:ext cx="9525" cy="1588625"/>
          </a:xfrm>
          <a:prstGeom prst="rect">
            <a:avLst/>
          </a:prstGeom>
        </p:spPr>
      </p:pic>
      <p:pic>
        <p:nvPicPr>
          <p:cNvPr id="491"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989" y="4508040"/>
            <a:ext cx="7258025" cy="9525"/>
          </a:xfrm>
          <a:prstGeom prst="rect">
            <a:avLst/>
          </a:prstGeom>
        </p:spPr>
      </p:pic>
      <p:pic>
        <p:nvPicPr>
          <p:cNvPr id="492"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989" y="4900439"/>
            <a:ext cx="7258025" cy="9525"/>
          </a:xfrm>
          <a:prstGeom prst="rect">
            <a:avLst/>
          </a:prstGeom>
        </p:spPr>
      </p:pic>
      <p:pic>
        <p:nvPicPr>
          <p:cNvPr id="49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989" y="5292839"/>
            <a:ext cx="7258025" cy="9525"/>
          </a:xfrm>
          <a:prstGeom prst="rect">
            <a:avLst/>
          </a:prstGeom>
        </p:spPr>
      </p:pic>
      <p:pic>
        <p:nvPicPr>
          <p:cNvPr id="494"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989" y="5685239"/>
            <a:ext cx="7258025" cy="9525"/>
          </a:xfrm>
          <a:prstGeom prst="rect">
            <a:avLst/>
          </a:prstGeom>
        </p:spPr>
      </p:pic>
      <p:pic>
        <p:nvPicPr>
          <p:cNvPr id="495"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989" y="6077639"/>
            <a:ext cx="7258025" cy="9525"/>
          </a:xfrm>
          <a:prstGeom prst="rect">
            <a:avLst/>
          </a:prstGeom>
        </p:spPr>
      </p:pic>
      <p:sp>
        <p:nvSpPr>
          <p:cNvPr id="7" name="text 1"/>
          <p:cNvSpPr txBox="1"/>
          <p:nvPr/>
        </p:nvSpPr>
        <p:spPr>
          <a:xfrm>
            <a:off x="2911595" y="4639777"/>
            <a:ext cx="1506053" cy="210827"/>
          </a:xfrm>
          <a:prstGeom prst="rect">
            <a:avLst/>
          </a:prstGeom>
        </p:spPr>
        <p:txBody>
          <a:bodyPr vert="horz" wrap="none" lIns="0" tIns="0" rIns="0" bIns="0" rtlCol="0">
            <a:spAutoFit/>
          </a:bodyPr>
          <a:lstStyle/>
          <a:p>
            <a:r>
              <a:rPr sz="1370" b="1" spc="10" dirty="0">
                <a:latin typeface="Arial"/>
                <a:cs typeface="Arial"/>
              </a:rPr>
              <a:t>Predicted Class A</a:t>
            </a:r>
            <a:endParaRPr sz="1300">
              <a:latin typeface="Arial"/>
              <a:cs typeface="Arial"/>
            </a:endParaRPr>
          </a:p>
        </p:txBody>
      </p:sp>
      <p:sp>
        <p:nvSpPr>
          <p:cNvPr id="8" name="text 1"/>
          <p:cNvSpPr txBox="1"/>
          <p:nvPr/>
        </p:nvSpPr>
        <p:spPr>
          <a:xfrm>
            <a:off x="4721343" y="4639777"/>
            <a:ext cx="1512594" cy="210827"/>
          </a:xfrm>
          <a:prstGeom prst="rect">
            <a:avLst/>
          </a:prstGeom>
        </p:spPr>
        <p:txBody>
          <a:bodyPr vert="horz" wrap="none" lIns="0" tIns="0" rIns="0" bIns="0" rtlCol="0">
            <a:spAutoFit/>
          </a:bodyPr>
          <a:lstStyle/>
          <a:p>
            <a:r>
              <a:rPr sz="1370" b="1" spc="10" dirty="0">
                <a:latin typeface="Arial"/>
                <a:cs typeface="Arial"/>
              </a:rPr>
              <a:t>Predicted Class B</a:t>
            </a:r>
            <a:endParaRPr sz="1300">
              <a:latin typeface="Arial"/>
              <a:cs typeface="Arial"/>
            </a:endParaRPr>
          </a:p>
        </p:txBody>
      </p:sp>
      <p:sp>
        <p:nvSpPr>
          <p:cNvPr id="9" name="text 1"/>
          <p:cNvSpPr txBox="1"/>
          <p:nvPr/>
        </p:nvSpPr>
        <p:spPr>
          <a:xfrm>
            <a:off x="1496984" y="5032174"/>
            <a:ext cx="729752" cy="215444"/>
          </a:xfrm>
          <a:prstGeom prst="rect">
            <a:avLst/>
          </a:prstGeom>
        </p:spPr>
        <p:txBody>
          <a:bodyPr vert="horz" wrap="none" lIns="0" tIns="0" rIns="0" bIns="0" rtlCol="0">
            <a:spAutoFit/>
          </a:bodyPr>
          <a:lstStyle/>
          <a:p>
            <a:r>
              <a:rPr sz="1400" b="1" spc="10" dirty="0">
                <a:latin typeface="Arial"/>
                <a:cs typeface="Arial"/>
              </a:rPr>
              <a:t>Actual A</a:t>
            </a:r>
            <a:endParaRPr sz="1400">
              <a:latin typeface="Arial"/>
              <a:cs typeface="Arial"/>
            </a:endParaRPr>
          </a:p>
        </p:txBody>
      </p:sp>
      <p:sp>
        <p:nvSpPr>
          <p:cNvPr id="10" name="text 1"/>
          <p:cNvSpPr txBox="1"/>
          <p:nvPr/>
        </p:nvSpPr>
        <p:spPr>
          <a:xfrm>
            <a:off x="3385736" y="5032174"/>
            <a:ext cx="558614" cy="215444"/>
          </a:xfrm>
          <a:prstGeom prst="rect">
            <a:avLst/>
          </a:prstGeom>
        </p:spPr>
        <p:txBody>
          <a:bodyPr vert="horz" wrap="none" lIns="0" tIns="0" rIns="0" bIns="0" rtlCol="0">
            <a:spAutoFit/>
          </a:bodyPr>
          <a:lstStyle/>
          <a:p>
            <a:r>
              <a:rPr sz="1400" b="1" spc="10" dirty="0">
                <a:solidFill>
                  <a:srgbClr val="38761D"/>
                </a:solidFill>
                <a:latin typeface="Arial"/>
                <a:cs typeface="Arial"/>
              </a:rPr>
              <a:t>True A</a:t>
            </a:r>
            <a:endParaRPr sz="1400">
              <a:latin typeface="Arial"/>
              <a:cs typeface="Arial"/>
            </a:endParaRPr>
          </a:p>
        </p:txBody>
      </p:sp>
      <p:sp>
        <p:nvSpPr>
          <p:cNvPr id="11" name="text 1"/>
          <p:cNvSpPr txBox="1"/>
          <p:nvPr/>
        </p:nvSpPr>
        <p:spPr>
          <a:xfrm>
            <a:off x="5160824" y="5032174"/>
            <a:ext cx="645369" cy="215444"/>
          </a:xfrm>
          <a:prstGeom prst="rect">
            <a:avLst/>
          </a:prstGeom>
        </p:spPr>
        <p:txBody>
          <a:bodyPr vert="horz" wrap="none" lIns="0" tIns="0" rIns="0" bIns="0" rtlCol="0">
            <a:spAutoFit/>
          </a:bodyPr>
          <a:lstStyle/>
          <a:p>
            <a:r>
              <a:rPr sz="1400" b="1" spc="10" dirty="0">
                <a:solidFill>
                  <a:srgbClr val="990000"/>
                </a:solidFill>
                <a:latin typeface="Arial"/>
                <a:cs typeface="Arial"/>
              </a:rPr>
              <a:t>False B</a:t>
            </a:r>
            <a:endParaRPr sz="1400">
              <a:latin typeface="Arial"/>
              <a:cs typeface="Arial"/>
            </a:endParaRPr>
          </a:p>
        </p:txBody>
      </p:sp>
      <p:sp>
        <p:nvSpPr>
          <p:cNvPr id="12" name="text 1"/>
          <p:cNvSpPr txBox="1"/>
          <p:nvPr/>
        </p:nvSpPr>
        <p:spPr>
          <a:xfrm>
            <a:off x="7173048" y="5032174"/>
            <a:ext cx="231795" cy="215444"/>
          </a:xfrm>
          <a:prstGeom prst="rect">
            <a:avLst/>
          </a:prstGeom>
        </p:spPr>
        <p:txBody>
          <a:bodyPr vert="horz" wrap="none" lIns="0" tIns="0" rIns="0" bIns="0" rtlCol="0">
            <a:spAutoFit/>
          </a:bodyPr>
          <a:lstStyle/>
          <a:p>
            <a:r>
              <a:rPr sz="1400" b="1" spc="10" dirty="0">
                <a:latin typeface="Arial"/>
                <a:cs typeface="Arial"/>
              </a:rPr>
              <a:t>#A</a:t>
            </a:r>
            <a:endParaRPr sz="1400">
              <a:latin typeface="Arial"/>
              <a:cs typeface="Arial"/>
            </a:endParaRPr>
          </a:p>
        </p:txBody>
      </p:sp>
      <p:sp>
        <p:nvSpPr>
          <p:cNvPr id="13" name="text 1"/>
          <p:cNvSpPr txBox="1"/>
          <p:nvPr/>
        </p:nvSpPr>
        <p:spPr>
          <a:xfrm>
            <a:off x="1496984" y="5424574"/>
            <a:ext cx="736420" cy="215444"/>
          </a:xfrm>
          <a:prstGeom prst="rect">
            <a:avLst/>
          </a:prstGeom>
        </p:spPr>
        <p:txBody>
          <a:bodyPr vert="horz" wrap="none" lIns="0" tIns="0" rIns="0" bIns="0" rtlCol="0">
            <a:spAutoFit/>
          </a:bodyPr>
          <a:lstStyle/>
          <a:p>
            <a:r>
              <a:rPr sz="1400" b="1" spc="10" dirty="0">
                <a:latin typeface="Arial"/>
                <a:cs typeface="Arial"/>
              </a:rPr>
              <a:t>Actual B</a:t>
            </a:r>
            <a:endParaRPr sz="1400">
              <a:latin typeface="Arial"/>
              <a:cs typeface="Arial"/>
            </a:endParaRPr>
          </a:p>
        </p:txBody>
      </p:sp>
      <p:sp>
        <p:nvSpPr>
          <p:cNvPr id="14" name="text 1"/>
          <p:cNvSpPr txBox="1"/>
          <p:nvPr/>
        </p:nvSpPr>
        <p:spPr>
          <a:xfrm>
            <a:off x="3351074" y="5424574"/>
            <a:ext cx="638701" cy="215444"/>
          </a:xfrm>
          <a:prstGeom prst="rect">
            <a:avLst/>
          </a:prstGeom>
        </p:spPr>
        <p:txBody>
          <a:bodyPr vert="horz" wrap="none" lIns="0" tIns="0" rIns="0" bIns="0" rtlCol="0">
            <a:spAutoFit/>
          </a:bodyPr>
          <a:lstStyle/>
          <a:p>
            <a:r>
              <a:rPr sz="1400" b="1" spc="10" dirty="0">
                <a:solidFill>
                  <a:srgbClr val="990000"/>
                </a:solidFill>
                <a:latin typeface="Arial"/>
                <a:cs typeface="Arial"/>
              </a:rPr>
              <a:t>False A</a:t>
            </a:r>
            <a:endParaRPr sz="1400">
              <a:latin typeface="Arial"/>
              <a:cs typeface="Arial"/>
            </a:endParaRPr>
          </a:p>
        </p:txBody>
      </p:sp>
      <p:sp>
        <p:nvSpPr>
          <p:cNvPr id="15" name="text 1"/>
          <p:cNvSpPr txBox="1"/>
          <p:nvPr/>
        </p:nvSpPr>
        <p:spPr>
          <a:xfrm>
            <a:off x="5195488" y="5424574"/>
            <a:ext cx="565283" cy="215444"/>
          </a:xfrm>
          <a:prstGeom prst="rect">
            <a:avLst/>
          </a:prstGeom>
        </p:spPr>
        <p:txBody>
          <a:bodyPr vert="horz" wrap="none" lIns="0" tIns="0" rIns="0" bIns="0" rtlCol="0">
            <a:spAutoFit/>
          </a:bodyPr>
          <a:lstStyle/>
          <a:p>
            <a:r>
              <a:rPr sz="1400" b="1" spc="10" dirty="0">
                <a:solidFill>
                  <a:srgbClr val="38761D"/>
                </a:solidFill>
                <a:latin typeface="Arial"/>
                <a:cs typeface="Arial"/>
              </a:rPr>
              <a:t>True B</a:t>
            </a:r>
            <a:endParaRPr sz="1400">
              <a:latin typeface="Arial"/>
              <a:cs typeface="Arial"/>
            </a:endParaRPr>
          </a:p>
        </p:txBody>
      </p:sp>
      <p:sp>
        <p:nvSpPr>
          <p:cNvPr id="16" name="text 1"/>
          <p:cNvSpPr txBox="1"/>
          <p:nvPr/>
        </p:nvSpPr>
        <p:spPr>
          <a:xfrm>
            <a:off x="7173048" y="5424574"/>
            <a:ext cx="231795" cy="215444"/>
          </a:xfrm>
          <a:prstGeom prst="rect">
            <a:avLst/>
          </a:prstGeom>
        </p:spPr>
        <p:txBody>
          <a:bodyPr vert="horz" wrap="none" lIns="0" tIns="0" rIns="0" bIns="0" rtlCol="0">
            <a:spAutoFit/>
          </a:bodyPr>
          <a:lstStyle/>
          <a:p>
            <a:r>
              <a:rPr sz="1400" b="1" spc="10" dirty="0">
                <a:latin typeface="Arial"/>
                <a:cs typeface="Arial"/>
              </a:rPr>
              <a:t>#B</a:t>
            </a:r>
            <a:endParaRPr sz="1400">
              <a:latin typeface="Arial"/>
              <a:cs typeface="Arial"/>
            </a:endParaRPr>
          </a:p>
        </p:txBody>
      </p:sp>
      <p:sp>
        <p:nvSpPr>
          <p:cNvPr id="17" name="text 1"/>
          <p:cNvSpPr txBox="1"/>
          <p:nvPr/>
        </p:nvSpPr>
        <p:spPr>
          <a:xfrm>
            <a:off x="3435109" y="5816974"/>
            <a:ext cx="474489" cy="215444"/>
          </a:xfrm>
          <a:prstGeom prst="rect">
            <a:avLst/>
          </a:prstGeom>
        </p:spPr>
        <p:txBody>
          <a:bodyPr vert="horz" wrap="none" lIns="0" tIns="0" rIns="0" bIns="0" rtlCol="0">
            <a:spAutoFit/>
          </a:bodyPr>
          <a:lstStyle/>
          <a:p>
            <a:r>
              <a:rPr sz="1400" b="1" spc="10" dirty="0">
                <a:latin typeface="Arial"/>
                <a:cs typeface="Arial"/>
              </a:rPr>
              <a:t>#P(A)</a:t>
            </a:r>
            <a:endParaRPr sz="1400">
              <a:latin typeface="Arial"/>
              <a:cs typeface="Arial"/>
            </a:endParaRPr>
          </a:p>
        </p:txBody>
      </p:sp>
      <p:sp>
        <p:nvSpPr>
          <p:cNvPr id="18" name="text 1"/>
          <p:cNvSpPr txBox="1"/>
          <p:nvPr/>
        </p:nvSpPr>
        <p:spPr>
          <a:xfrm>
            <a:off x="5244859" y="5816974"/>
            <a:ext cx="474489" cy="215444"/>
          </a:xfrm>
          <a:prstGeom prst="rect">
            <a:avLst/>
          </a:prstGeom>
        </p:spPr>
        <p:txBody>
          <a:bodyPr vert="horz" wrap="none" lIns="0" tIns="0" rIns="0" bIns="0" rtlCol="0">
            <a:spAutoFit/>
          </a:bodyPr>
          <a:lstStyle/>
          <a:p>
            <a:r>
              <a:rPr sz="1400" b="1" spc="10" dirty="0">
                <a:latin typeface="Arial"/>
                <a:cs typeface="Arial"/>
              </a:rPr>
              <a:t>#P(B)</a:t>
            </a:r>
            <a:endParaRPr sz="1400">
              <a:latin typeface="Arial"/>
              <a:cs typeface="Arial"/>
            </a:endParaRPr>
          </a:p>
        </p:txBody>
      </p:sp>
      <p:sp>
        <p:nvSpPr>
          <p:cNvPr id="19" name="text 1"/>
          <p:cNvSpPr txBox="1"/>
          <p:nvPr/>
        </p:nvSpPr>
        <p:spPr>
          <a:xfrm>
            <a:off x="7099076" y="5816974"/>
            <a:ext cx="383118" cy="215444"/>
          </a:xfrm>
          <a:prstGeom prst="rect">
            <a:avLst/>
          </a:prstGeom>
        </p:spPr>
        <p:txBody>
          <a:bodyPr vert="horz" wrap="none" lIns="0" tIns="0" rIns="0" bIns="0" rtlCol="0">
            <a:spAutoFit/>
          </a:bodyPr>
          <a:lstStyle/>
          <a:p>
            <a:r>
              <a:rPr sz="1400" b="1" spc="10" dirty="0">
                <a:latin typeface="Arial"/>
                <a:cs typeface="Arial"/>
              </a:rPr>
              <a:t>total</a:t>
            </a:r>
            <a:endParaRPr sz="1400">
              <a:latin typeface="Arial"/>
              <a:cs typeface="Arial"/>
            </a:endParaRPr>
          </a:p>
        </p:txBody>
      </p:sp>
      <p:pic>
        <p:nvPicPr>
          <p:cNvPr id="496"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8475" y="2393730"/>
            <a:ext cx="1143018" cy="1142999"/>
          </a:xfrm>
          <a:prstGeom prst="rect">
            <a:avLst/>
          </a:prstGeom>
        </p:spPr>
      </p:pic>
      <p:pic>
        <p:nvPicPr>
          <p:cNvPr id="497"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475" y="2393728"/>
            <a:ext cx="1143018" cy="1143000"/>
          </a:xfrm>
          <a:prstGeom prst="rect">
            <a:avLst/>
          </a:prstGeom>
        </p:spPr>
      </p:pic>
    </p:spTree>
    <p:extLst>
      <p:ext uri="{BB962C8B-B14F-4D97-AF65-F5344CB8AC3E}">
        <p14:creationId xmlns:p14="http://schemas.microsoft.com/office/powerpoint/2010/main" val="13359704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0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875079"/>
            <a:ext cx="8229600" cy="692700"/>
          </a:xfrm>
          <a:prstGeom prst="rect">
            <a:avLst/>
          </a:prstGeom>
        </p:spPr>
      </p:pic>
      <p:sp>
        <p:nvSpPr>
          <p:cNvPr id="2" name="text 1"/>
          <p:cNvSpPr txBox="1"/>
          <p:nvPr/>
        </p:nvSpPr>
        <p:spPr>
          <a:xfrm>
            <a:off x="4185923" y="6171416"/>
            <a:ext cx="4366580" cy="236988"/>
          </a:xfrm>
          <a:prstGeom prst="rect">
            <a:avLst/>
          </a:prstGeom>
        </p:spPr>
        <p:txBody>
          <a:bodyPr vert="horz" wrap="none" lIns="0" tIns="0" rIns="0" bIns="0" rtlCol="0">
            <a:spAutoFit/>
          </a:bodyPr>
          <a:lstStyle/>
          <a:p>
            <a:r>
              <a:rPr sz="1540" spc="10" dirty="0">
                <a:solidFill>
                  <a:srgbClr val="1155CC"/>
                </a:solidFill>
                <a:latin typeface="Arial"/>
                <a:cs typeface="Arial"/>
              </a:rPr>
              <a:t>https://en.wikipedia.org/wiki/Precision_and_recall</a:t>
            </a:r>
            <a:endParaRPr sz="1500">
              <a:latin typeface="Arial"/>
              <a:cs typeface="Arial"/>
            </a:endParaRPr>
          </a:p>
        </p:txBody>
      </p:sp>
      <p:pic>
        <p:nvPicPr>
          <p:cNvPr id="501" name="Image">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8482" y="6333437"/>
            <a:ext cx="4430034" cy="14883"/>
          </a:xfrm>
          <a:prstGeom prst="rect">
            <a:avLst/>
          </a:prstGeom>
        </p:spPr>
      </p:pic>
      <p:pic>
        <p:nvPicPr>
          <p:cNvPr id="50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150" y="355363"/>
            <a:ext cx="3381000" cy="6147274"/>
          </a:xfrm>
          <a:prstGeom prst="rect">
            <a:avLst/>
          </a:prstGeom>
        </p:spPr>
      </p:pic>
      <p:pic>
        <p:nvPicPr>
          <p:cNvPr id="504"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150" y="355363"/>
            <a:ext cx="3381000" cy="6147274"/>
          </a:xfrm>
          <a:prstGeom prst="rect">
            <a:avLst/>
          </a:prstGeom>
        </p:spPr>
      </p:pic>
      <p:pic>
        <p:nvPicPr>
          <p:cNvPr id="505"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5300" y="339374"/>
            <a:ext cx="4624200" cy="5386200"/>
          </a:xfrm>
          <a:prstGeom prst="rect">
            <a:avLst/>
          </a:prstGeom>
        </p:spPr>
      </p:pic>
      <p:sp>
        <p:nvSpPr>
          <p:cNvPr id="3" name="text 1"/>
          <p:cNvSpPr txBox="1"/>
          <p:nvPr/>
        </p:nvSpPr>
        <p:spPr>
          <a:xfrm>
            <a:off x="4071027" y="489920"/>
            <a:ext cx="1481175" cy="338554"/>
          </a:xfrm>
          <a:prstGeom prst="rect">
            <a:avLst/>
          </a:prstGeom>
        </p:spPr>
        <p:txBody>
          <a:bodyPr vert="horz" wrap="none" lIns="0" tIns="0" rIns="0" bIns="0" rtlCol="0">
            <a:spAutoFit/>
          </a:bodyPr>
          <a:lstStyle/>
          <a:p>
            <a:r>
              <a:rPr sz="2200" b="1" spc="10" dirty="0">
                <a:latin typeface="Arial"/>
                <a:cs typeface="Arial"/>
              </a:rPr>
              <a:t>accuracy </a:t>
            </a:r>
            <a:r>
              <a:rPr sz="2200" spc="10" dirty="0">
                <a:latin typeface="Arial"/>
                <a:cs typeface="Arial"/>
              </a:rPr>
              <a:t>=</a:t>
            </a:r>
            <a:endParaRPr sz="2200">
              <a:latin typeface="Arial"/>
              <a:cs typeface="Arial"/>
            </a:endParaRPr>
          </a:p>
        </p:txBody>
      </p:sp>
      <p:sp>
        <p:nvSpPr>
          <p:cNvPr id="4" name="text 1"/>
          <p:cNvSpPr txBox="1"/>
          <p:nvPr/>
        </p:nvSpPr>
        <p:spPr>
          <a:xfrm>
            <a:off x="4071025" y="819383"/>
            <a:ext cx="3449021" cy="677108"/>
          </a:xfrm>
          <a:prstGeom prst="rect">
            <a:avLst/>
          </a:prstGeom>
        </p:spPr>
        <p:txBody>
          <a:bodyPr vert="horz" wrap="none" lIns="0" tIns="0" rIns="0" bIns="0" rtlCol="0">
            <a:spAutoFit/>
          </a:bodyPr>
          <a:lstStyle/>
          <a:p>
            <a:r>
              <a:rPr lang="en-US" sz="2200" spc="10" dirty="0">
                <a:latin typeface="Consolas"/>
                <a:cs typeface="Consolas"/>
              </a:rPr>
              <a:t>(</a:t>
            </a:r>
            <a:r>
              <a:rPr sz="2200" spc="10" dirty="0">
                <a:latin typeface="Consolas"/>
                <a:cs typeface="Consolas"/>
              </a:rPr>
              <a:t>true positives + true</a:t>
            </a:r>
            <a:endParaRPr sz="2200" dirty="0">
              <a:latin typeface="Consolas"/>
              <a:cs typeface="Consolas"/>
            </a:endParaRPr>
          </a:p>
          <a:p>
            <a:r>
              <a:rPr lang="en-US" sz="2200" spc="10" dirty="0">
                <a:latin typeface="Consolas"/>
                <a:cs typeface="Consolas"/>
              </a:rPr>
              <a:t>N</a:t>
            </a:r>
            <a:r>
              <a:rPr sz="2200" spc="10" dirty="0">
                <a:latin typeface="Consolas"/>
                <a:cs typeface="Consolas"/>
              </a:rPr>
              <a:t>egatives</a:t>
            </a:r>
            <a:r>
              <a:rPr lang="en-US" sz="2200" spc="10" dirty="0">
                <a:latin typeface="Consolas"/>
                <a:cs typeface="Consolas"/>
              </a:rPr>
              <a:t>)</a:t>
            </a:r>
            <a:r>
              <a:rPr sz="2200" spc="10" dirty="0">
                <a:latin typeface="Consolas"/>
                <a:cs typeface="Consolas"/>
              </a:rPr>
              <a:t> / total</a:t>
            </a:r>
            <a:endParaRPr sz="2200" dirty="0">
              <a:latin typeface="Consolas"/>
              <a:cs typeface="Consolas"/>
            </a:endParaRPr>
          </a:p>
        </p:txBody>
      </p:sp>
      <p:sp>
        <p:nvSpPr>
          <p:cNvPr id="5" name="text 1"/>
          <p:cNvSpPr txBox="1"/>
          <p:nvPr/>
        </p:nvSpPr>
        <p:spPr>
          <a:xfrm>
            <a:off x="4071027" y="1823420"/>
            <a:ext cx="1514517" cy="338554"/>
          </a:xfrm>
          <a:prstGeom prst="rect">
            <a:avLst/>
          </a:prstGeom>
        </p:spPr>
        <p:txBody>
          <a:bodyPr vert="horz" wrap="none" lIns="0" tIns="0" rIns="0" bIns="0" rtlCol="0">
            <a:spAutoFit/>
          </a:bodyPr>
          <a:lstStyle/>
          <a:p>
            <a:r>
              <a:rPr sz="2200" b="1" spc="10" dirty="0">
                <a:latin typeface="Arial"/>
                <a:cs typeface="Arial"/>
              </a:rPr>
              <a:t>precision </a:t>
            </a:r>
            <a:r>
              <a:rPr sz="2200" spc="10" dirty="0">
                <a:latin typeface="Arial"/>
                <a:cs typeface="Arial"/>
              </a:rPr>
              <a:t>=</a:t>
            </a:r>
            <a:endParaRPr sz="2200">
              <a:latin typeface="Arial"/>
              <a:cs typeface="Arial"/>
            </a:endParaRPr>
          </a:p>
        </p:txBody>
      </p:sp>
      <p:sp>
        <p:nvSpPr>
          <p:cNvPr id="6" name="text 1"/>
          <p:cNvSpPr txBox="1"/>
          <p:nvPr/>
        </p:nvSpPr>
        <p:spPr>
          <a:xfrm>
            <a:off x="4071027" y="2152883"/>
            <a:ext cx="4389663" cy="677108"/>
          </a:xfrm>
          <a:prstGeom prst="rect">
            <a:avLst/>
          </a:prstGeom>
        </p:spPr>
        <p:txBody>
          <a:bodyPr vert="horz" wrap="none" lIns="0" tIns="0" rIns="0" bIns="0" rtlCol="0">
            <a:spAutoFit/>
          </a:bodyPr>
          <a:lstStyle/>
          <a:p>
            <a:r>
              <a:rPr sz="2200" spc="10" dirty="0">
                <a:latin typeface="Consolas"/>
                <a:cs typeface="Consolas"/>
              </a:rPr>
              <a:t>true positives / (true</a:t>
            </a:r>
            <a:endParaRPr sz="2200" dirty="0">
              <a:latin typeface="Consolas"/>
              <a:cs typeface="Consolas"/>
            </a:endParaRPr>
          </a:p>
          <a:p>
            <a:r>
              <a:rPr sz="2200" spc="10" dirty="0">
                <a:latin typeface="Consolas"/>
                <a:cs typeface="Consolas"/>
              </a:rPr>
              <a:t>positives + false positives)</a:t>
            </a:r>
            <a:endParaRPr sz="2200" dirty="0">
              <a:latin typeface="Consolas"/>
              <a:cs typeface="Consolas"/>
            </a:endParaRPr>
          </a:p>
        </p:txBody>
      </p:sp>
      <p:sp>
        <p:nvSpPr>
          <p:cNvPr id="7" name="text 1"/>
          <p:cNvSpPr txBox="1"/>
          <p:nvPr/>
        </p:nvSpPr>
        <p:spPr>
          <a:xfrm>
            <a:off x="4071027" y="3156920"/>
            <a:ext cx="991297" cy="338554"/>
          </a:xfrm>
          <a:prstGeom prst="rect">
            <a:avLst/>
          </a:prstGeom>
        </p:spPr>
        <p:txBody>
          <a:bodyPr vert="horz" wrap="none" lIns="0" tIns="0" rIns="0" bIns="0" rtlCol="0">
            <a:spAutoFit/>
          </a:bodyPr>
          <a:lstStyle/>
          <a:p>
            <a:r>
              <a:rPr sz="2200" b="1" spc="10" dirty="0">
                <a:latin typeface="Arial"/>
                <a:cs typeface="Arial"/>
              </a:rPr>
              <a:t>recall </a:t>
            </a:r>
            <a:r>
              <a:rPr sz="2200" spc="10" dirty="0">
                <a:latin typeface="Arial"/>
                <a:cs typeface="Arial"/>
              </a:rPr>
              <a:t>=</a:t>
            </a:r>
            <a:endParaRPr sz="2200">
              <a:latin typeface="Arial"/>
              <a:cs typeface="Arial"/>
            </a:endParaRPr>
          </a:p>
        </p:txBody>
      </p:sp>
      <p:sp>
        <p:nvSpPr>
          <p:cNvPr id="8" name="text 1"/>
          <p:cNvSpPr txBox="1"/>
          <p:nvPr/>
        </p:nvSpPr>
        <p:spPr>
          <a:xfrm>
            <a:off x="4071025" y="3486383"/>
            <a:ext cx="4232890" cy="677108"/>
          </a:xfrm>
          <a:prstGeom prst="rect">
            <a:avLst/>
          </a:prstGeom>
        </p:spPr>
        <p:txBody>
          <a:bodyPr vert="horz" wrap="none" lIns="0" tIns="0" rIns="0" bIns="0" rtlCol="0">
            <a:spAutoFit/>
          </a:bodyPr>
          <a:lstStyle/>
          <a:p>
            <a:r>
              <a:rPr sz="2200" spc="10" dirty="0">
                <a:latin typeface="Consolas"/>
                <a:cs typeface="Consolas"/>
              </a:rPr>
              <a:t>true positives / (false</a:t>
            </a:r>
            <a:endParaRPr sz="2200">
              <a:latin typeface="Consolas"/>
              <a:cs typeface="Consolas"/>
            </a:endParaRPr>
          </a:p>
          <a:p>
            <a:r>
              <a:rPr sz="2200" spc="10" dirty="0">
                <a:latin typeface="Consolas"/>
                <a:cs typeface="Consolas"/>
              </a:rPr>
              <a:t>negatives + true positives)</a:t>
            </a:r>
            <a:endParaRPr sz="2200">
              <a:latin typeface="Consolas"/>
              <a:cs typeface="Consolas"/>
            </a:endParaRPr>
          </a:p>
        </p:txBody>
      </p:sp>
      <p:sp>
        <p:nvSpPr>
          <p:cNvPr id="9" name="text 1"/>
          <p:cNvSpPr txBox="1"/>
          <p:nvPr/>
        </p:nvSpPr>
        <p:spPr>
          <a:xfrm>
            <a:off x="4071025" y="4490420"/>
            <a:ext cx="1418658" cy="338554"/>
          </a:xfrm>
          <a:prstGeom prst="rect">
            <a:avLst/>
          </a:prstGeom>
        </p:spPr>
        <p:txBody>
          <a:bodyPr vert="horz" wrap="none" lIns="0" tIns="0" rIns="0" bIns="0" rtlCol="0">
            <a:spAutoFit/>
          </a:bodyPr>
          <a:lstStyle/>
          <a:p>
            <a:r>
              <a:rPr sz="2200" b="1" spc="10" dirty="0">
                <a:latin typeface="Arial"/>
                <a:cs typeface="Arial"/>
              </a:rPr>
              <a:t>F1 score</a:t>
            </a:r>
            <a:r>
              <a:rPr sz="2200" spc="10" dirty="0">
                <a:latin typeface="Arial"/>
                <a:cs typeface="Arial"/>
              </a:rPr>
              <a:t> =</a:t>
            </a:r>
            <a:endParaRPr sz="2200">
              <a:latin typeface="Arial"/>
              <a:cs typeface="Arial"/>
            </a:endParaRPr>
          </a:p>
        </p:txBody>
      </p:sp>
      <p:sp>
        <p:nvSpPr>
          <p:cNvPr id="10" name="text 1"/>
          <p:cNvSpPr txBox="1"/>
          <p:nvPr/>
        </p:nvSpPr>
        <p:spPr>
          <a:xfrm>
            <a:off x="4071025" y="4819884"/>
            <a:ext cx="3894656" cy="677108"/>
          </a:xfrm>
          <a:prstGeom prst="rect">
            <a:avLst/>
          </a:prstGeom>
        </p:spPr>
        <p:txBody>
          <a:bodyPr vert="horz" wrap="none" lIns="0" tIns="0" rIns="0" bIns="0" rtlCol="0">
            <a:spAutoFit/>
          </a:bodyPr>
          <a:lstStyle/>
          <a:p>
            <a:r>
              <a:rPr sz="2200" spc="10" dirty="0">
                <a:latin typeface="Consolas"/>
                <a:cs typeface="Consolas"/>
              </a:rPr>
              <a:t>2 * ((</a:t>
            </a:r>
            <a:r>
              <a:rPr sz="2200" b="1" spc="10" dirty="0">
                <a:latin typeface="Arial"/>
                <a:cs typeface="Arial"/>
              </a:rPr>
              <a:t>precision</a:t>
            </a:r>
            <a:r>
              <a:rPr sz="2200" spc="10" dirty="0">
                <a:latin typeface="Consolas"/>
                <a:cs typeface="Consolas"/>
              </a:rPr>
              <a:t> * </a:t>
            </a:r>
            <a:r>
              <a:rPr sz="2200" b="1" spc="10" dirty="0">
                <a:latin typeface="Arial"/>
                <a:cs typeface="Arial"/>
              </a:rPr>
              <a:t>recall</a:t>
            </a:r>
            <a:r>
              <a:rPr sz="2200" spc="10" dirty="0">
                <a:latin typeface="Consolas"/>
                <a:cs typeface="Consolas"/>
              </a:rPr>
              <a:t>) /</a:t>
            </a:r>
            <a:endParaRPr sz="2200">
              <a:latin typeface="Consolas"/>
              <a:cs typeface="Consolas"/>
            </a:endParaRPr>
          </a:p>
          <a:p>
            <a:r>
              <a:rPr sz="2200" spc="10" dirty="0">
                <a:latin typeface="Consolas"/>
                <a:cs typeface="Consolas"/>
              </a:rPr>
              <a:t>(</a:t>
            </a:r>
            <a:r>
              <a:rPr sz="2200" b="1" spc="10" dirty="0">
                <a:latin typeface="Arial"/>
                <a:cs typeface="Arial"/>
              </a:rPr>
              <a:t>precision</a:t>
            </a:r>
            <a:r>
              <a:rPr sz="2200" spc="10" dirty="0">
                <a:latin typeface="Consolas"/>
                <a:cs typeface="Consolas"/>
              </a:rPr>
              <a:t> + </a:t>
            </a:r>
            <a:r>
              <a:rPr sz="2200" b="1" spc="10" dirty="0">
                <a:latin typeface="Arial"/>
                <a:cs typeface="Arial"/>
              </a:rPr>
              <a:t>recall</a:t>
            </a:r>
            <a:r>
              <a:rPr sz="2200" spc="10" dirty="0">
                <a:latin typeface="Consolas"/>
                <a:cs typeface="Consolas"/>
              </a:rPr>
              <a:t>))</a:t>
            </a:r>
            <a:endParaRPr sz="2200">
              <a:latin typeface="Consolas"/>
              <a:cs typeface="Consolas"/>
            </a:endParaRPr>
          </a:p>
        </p:txBody>
      </p:sp>
    </p:spTree>
    <p:extLst>
      <p:ext uri="{BB962C8B-B14F-4D97-AF65-F5344CB8AC3E}">
        <p14:creationId xmlns:p14="http://schemas.microsoft.com/office/powerpoint/2010/main" val="32910857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0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875079"/>
            <a:ext cx="8229600" cy="692700"/>
          </a:xfrm>
          <a:prstGeom prst="rect">
            <a:avLst/>
          </a:prstGeom>
        </p:spPr>
      </p:pic>
      <p:sp>
        <p:nvSpPr>
          <p:cNvPr id="2" name="text 1"/>
          <p:cNvSpPr txBox="1"/>
          <p:nvPr/>
        </p:nvSpPr>
        <p:spPr>
          <a:xfrm>
            <a:off x="2983801" y="6059561"/>
            <a:ext cx="3229923" cy="276999"/>
          </a:xfrm>
          <a:prstGeom prst="rect">
            <a:avLst/>
          </a:prstGeom>
        </p:spPr>
        <p:txBody>
          <a:bodyPr vert="horz" wrap="none" lIns="0" tIns="0" rIns="0" bIns="0" rtlCol="0">
            <a:spAutoFit/>
          </a:bodyPr>
          <a:lstStyle/>
          <a:p>
            <a:r>
              <a:rPr spc="10" dirty="0">
                <a:latin typeface="Arial"/>
                <a:cs typeface="Arial"/>
              </a:rPr>
              <a:t>Cross Validation in Scikit-Learn</a:t>
            </a:r>
            <a:endParaRPr>
              <a:latin typeface="Arial"/>
              <a:cs typeface="Arial"/>
            </a:endParaRPr>
          </a:p>
        </p:txBody>
      </p:sp>
      <p:pic>
        <p:nvPicPr>
          <p:cNvPr id="509"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00" y="679275"/>
            <a:ext cx="7014600" cy="4611300"/>
          </a:xfrm>
          <a:prstGeom prst="rect">
            <a:avLst/>
          </a:prstGeom>
        </p:spPr>
      </p:pic>
      <p:sp>
        <p:nvSpPr>
          <p:cNvPr id="3" name="text 1"/>
          <p:cNvSpPr txBox="1"/>
          <p:nvPr/>
        </p:nvSpPr>
        <p:spPr>
          <a:xfrm>
            <a:off x="1150424" y="886099"/>
            <a:ext cx="2971326" cy="246221"/>
          </a:xfrm>
          <a:prstGeom prst="rect">
            <a:avLst/>
          </a:prstGeom>
        </p:spPr>
        <p:txBody>
          <a:bodyPr vert="horz" wrap="none" lIns="0" tIns="0" rIns="0" bIns="0" rtlCol="0">
            <a:spAutoFit/>
          </a:bodyPr>
          <a:lstStyle/>
          <a:p>
            <a:r>
              <a:rPr sz="1600" b="1" spc="10" dirty="0">
                <a:solidFill>
                  <a:srgbClr val="007020"/>
                </a:solidFill>
                <a:latin typeface="Arial"/>
                <a:cs typeface="Arial"/>
              </a:rPr>
              <a:t>from</a:t>
            </a:r>
            <a:r>
              <a:rPr sz="1600" spc="10" dirty="0">
                <a:latin typeface="Consolas"/>
                <a:cs typeface="Consolas"/>
              </a:rPr>
              <a:t> </a:t>
            </a:r>
            <a:r>
              <a:rPr sz="1600" b="1" spc="10" dirty="0">
                <a:solidFill>
                  <a:srgbClr val="0E84B5"/>
                </a:solidFill>
                <a:latin typeface="Arial"/>
                <a:cs typeface="Arial"/>
              </a:rPr>
              <a:t>sklearn</a:t>
            </a:r>
            <a:r>
              <a:rPr sz="1600" spc="10" dirty="0">
                <a:latin typeface="Consolas"/>
                <a:cs typeface="Consolas"/>
              </a:rPr>
              <a:t> </a:t>
            </a:r>
            <a:r>
              <a:rPr sz="1600" b="1" spc="10" dirty="0">
                <a:solidFill>
                  <a:srgbClr val="007020"/>
                </a:solidFill>
                <a:latin typeface="Arial"/>
                <a:cs typeface="Arial"/>
              </a:rPr>
              <a:t>import</a:t>
            </a:r>
            <a:r>
              <a:rPr sz="1600" spc="10" dirty="0">
                <a:latin typeface="Consolas"/>
                <a:cs typeface="Consolas"/>
              </a:rPr>
              <a:t> metrics</a:t>
            </a:r>
            <a:endParaRPr sz="1600">
              <a:latin typeface="Consolas"/>
              <a:cs typeface="Consolas"/>
            </a:endParaRPr>
          </a:p>
        </p:txBody>
      </p:sp>
      <p:sp>
        <p:nvSpPr>
          <p:cNvPr id="4" name="text 1"/>
          <p:cNvSpPr txBox="1"/>
          <p:nvPr/>
        </p:nvSpPr>
        <p:spPr>
          <a:xfrm>
            <a:off x="1150426" y="1171849"/>
            <a:ext cx="4673715" cy="246221"/>
          </a:xfrm>
          <a:prstGeom prst="rect">
            <a:avLst/>
          </a:prstGeom>
        </p:spPr>
        <p:txBody>
          <a:bodyPr vert="horz" wrap="none" lIns="0" tIns="0" rIns="0" bIns="0" rtlCol="0">
            <a:spAutoFit/>
          </a:bodyPr>
          <a:lstStyle/>
          <a:p>
            <a:r>
              <a:rPr sz="1600" b="1" spc="10" dirty="0">
                <a:solidFill>
                  <a:srgbClr val="007020"/>
                </a:solidFill>
                <a:latin typeface="Arial"/>
                <a:cs typeface="Arial"/>
              </a:rPr>
              <a:t>from</a:t>
            </a:r>
            <a:r>
              <a:rPr sz="1600" spc="10" dirty="0">
                <a:latin typeface="Consolas"/>
                <a:cs typeface="Consolas"/>
              </a:rPr>
              <a:t> </a:t>
            </a:r>
            <a:r>
              <a:rPr sz="1600" b="1" spc="10" dirty="0">
                <a:solidFill>
                  <a:srgbClr val="0E84B5"/>
                </a:solidFill>
                <a:latin typeface="Arial"/>
                <a:cs typeface="Arial"/>
              </a:rPr>
              <a:t>sklearn</a:t>
            </a:r>
            <a:r>
              <a:rPr sz="1600" spc="10" dirty="0">
                <a:latin typeface="Consolas"/>
                <a:cs typeface="Consolas"/>
              </a:rPr>
              <a:t> </a:t>
            </a:r>
            <a:r>
              <a:rPr sz="1600" b="1" spc="10" dirty="0">
                <a:solidFill>
                  <a:srgbClr val="007020"/>
                </a:solidFill>
                <a:latin typeface="Arial"/>
                <a:cs typeface="Arial"/>
              </a:rPr>
              <a:t>import</a:t>
            </a:r>
            <a:r>
              <a:rPr sz="1600" spc="10" dirty="0">
                <a:latin typeface="Consolas"/>
                <a:cs typeface="Consolas"/>
              </a:rPr>
              <a:t> cross_validation as cv</a:t>
            </a:r>
            <a:endParaRPr sz="1600">
              <a:latin typeface="Consolas"/>
              <a:cs typeface="Consolas"/>
            </a:endParaRPr>
          </a:p>
        </p:txBody>
      </p:sp>
      <p:sp>
        <p:nvSpPr>
          <p:cNvPr id="5" name="text 1"/>
          <p:cNvSpPr txBox="1"/>
          <p:nvPr/>
        </p:nvSpPr>
        <p:spPr>
          <a:xfrm>
            <a:off x="1150424" y="1743349"/>
            <a:ext cx="6015108" cy="246221"/>
          </a:xfrm>
          <a:prstGeom prst="rect">
            <a:avLst/>
          </a:prstGeom>
        </p:spPr>
        <p:txBody>
          <a:bodyPr vert="horz" wrap="none" lIns="0" tIns="0" rIns="0" bIns="0" rtlCol="0">
            <a:spAutoFit/>
          </a:bodyPr>
          <a:lstStyle/>
          <a:p>
            <a:r>
              <a:rPr sz="1600" spc="10" dirty="0">
                <a:latin typeface="Consolas"/>
                <a:cs typeface="Consolas"/>
              </a:rPr>
              <a:t>splits     </a:t>
            </a:r>
            <a:r>
              <a:rPr sz="1600" spc="10" dirty="0">
                <a:solidFill>
                  <a:srgbClr val="666666"/>
                </a:solidFill>
                <a:latin typeface="Consolas"/>
                <a:cs typeface="Consolas"/>
              </a:rPr>
              <a:t>=</a:t>
            </a:r>
            <a:r>
              <a:rPr sz="1600" spc="10" dirty="0">
                <a:latin typeface="Consolas"/>
                <a:cs typeface="Consolas"/>
              </a:rPr>
              <a:t> cv</a:t>
            </a:r>
            <a:r>
              <a:rPr sz="1600" spc="10" dirty="0">
                <a:solidFill>
                  <a:srgbClr val="666666"/>
                </a:solidFill>
                <a:latin typeface="Consolas"/>
                <a:cs typeface="Consolas"/>
              </a:rPr>
              <a:t>.</a:t>
            </a:r>
            <a:r>
              <a:rPr sz="1600" spc="10" dirty="0">
                <a:latin typeface="Consolas"/>
                <a:cs typeface="Consolas"/>
              </a:rPr>
              <a:t>train_test_split(X, y, test_size</a:t>
            </a:r>
            <a:r>
              <a:rPr sz="1600" spc="10" dirty="0">
                <a:solidFill>
                  <a:srgbClr val="666666"/>
                </a:solidFill>
                <a:latin typeface="Consolas"/>
                <a:cs typeface="Consolas"/>
              </a:rPr>
              <a:t>=</a:t>
            </a:r>
            <a:r>
              <a:rPr sz="1600" spc="10" dirty="0">
                <a:solidFill>
                  <a:srgbClr val="40A070"/>
                </a:solidFill>
                <a:latin typeface="Consolas"/>
                <a:cs typeface="Consolas"/>
              </a:rPr>
              <a:t>0.2</a:t>
            </a:r>
            <a:r>
              <a:rPr sz="1600" spc="10" dirty="0">
                <a:latin typeface="Consolas"/>
                <a:cs typeface="Consolas"/>
              </a:rPr>
              <a:t>)</a:t>
            </a:r>
            <a:endParaRPr sz="1600">
              <a:latin typeface="Consolas"/>
              <a:cs typeface="Consolas"/>
            </a:endParaRPr>
          </a:p>
        </p:txBody>
      </p:sp>
      <p:sp>
        <p:nvSpPr>
          <p:cNvPr id="6" name="text 1"/>
          <p:cNvSpPr txBox="1"/>
          <p:nvPr/>
        </p:nvSpPr>
        <p:spPr>
          <a:xfrm>
            <a:off x="1150426" y="2029099"/>
            <a:ext cx="4653197" cy="246221"/>
          </a:xfrm>
          <a:prstGeom prst="rect">
            <a:avLst/>
          </a:prstGeom>
        </p:spPr>
        <p:txBody>
          <a:bodyPr vert="horz" wrap="none" lIns="0" tIns="0" rIns="0" bIns="0" rtlCol="0">
            <a:spAutoFit/>
          </a:bodyPr>
          <a:lstStyle/>
          <a:p>
            <a:r>
              <a:rPr sz="1600" spc="10" dirty="0">
                <a:latin typeface="Consolas"/>
                <a:cs typeface="Consolas"/>
              </a:rPr>
              <a:t>X_train, X_test, y_train, y_test </a:t>
            </a:r>
            <a:r>
              <a:rPr sz="1600" spc="10" dirty="0">
                <a:solidFill>
                  <a:srgbClr val="666666"/>
                </a:solidFill>
                <a:latin typeface="Consolas"/>
                <a:cs typeface="Consolas"/>
              </a:rPr>
              <a:t>=</a:t>
            </a:r>
            <a:r>
              <a:rPr sz="1600" spc="10" dirty="0">
                <a:latin typeface="Consolas"/>
                <a:cs typeface="Consolas"/>
              </a:rPr>
              <a:t> splits</a:t>
            </a:r>
            <a:endParaRPr sz="1600">
              <a:latin typeface="Consolas"/>
              <a:cs typeface="Consolas"/>
            </a:endParaRPr>
          </a:p>
        </p:txBody>
      </p:sp>
      <p:sp>
        <p:nvSpPr>
          <p:cNvPr id="7" name="text 1"/>
          <p:cNvSpPr txBox="1"/>
          <p:nvPr/>
        </p:nvSpPr>
        <p:spPr>
          <a:xfrm>
            <a:off x="1150426" y="2600599"/>
            <a:ext cx="3858749" cy="246221"/>
          </a:xfrm>
          <a:prstGeom prst="rect">
            <a:avLst/>
          </a:prstGeom>
        </p:spPr>
        <p:txBody>
          <a:bodyPr vert="horz" wrap="none" lIns="0" tIns="0" rIns="0" bIns="0" rtlCol="0">
            <a:spAutoFit/>
          </a:bodyPr>
          <a:lstStyle/>
          <a:p>
            <a:r>
              <a:rPr sz="1600" spc="10" dirty="0">
                <a:latin typeface="Consolas"/>
                <a:cs typeface="Consolas"/>
              </a:rPr>
              <a:t>model      </a:t>
            </a:r>
            <a:r>
              <a:rPr sz="1600" spc="10" dirty="0">
                <a:solidFill>
                  <a:srgbClr val="666666"/>
                </a:solidFill>
                <a:latin typeface="Consolas"/>
                <a:cs typeface="Consolas"/>
              </a:rPr>
              <a:t>=</a:t>
            </a:r>
            <a:r>
              <a:rPr sz="1600" spc="10" dirty="0">
                <a:latin typeface="Consolas"/>
                <a:cs typeface="Consolas"/>
              </a:rPr>
              <a:t> ClassifierEstimator()</a:t>
            </a:r>
            <a:endParaRPr sz="1600">
              <a:latin typeface="Consolas"/>
              <a:cs typeface="Consolas"/>
            </a:endParaRPr>
          </a:p>
        </p:txBody>
      </p:sp>
      <p:sp>
        <p:nvSpPr>
          <p:cNvPr id="8" name="text 1"/>
          <p:cNvSpPr txBox="1"/>
          <p:nvPr/>
        </p:nvSpPr>
        <p:spPr>
          <a:xfrm>
            <a:off x="1150424" y="2886349"/>
            <a:ext cx="3064300" cy="246221"/>
          </a:xfrm>
          <a:prstGeom prst="rect">
            <a:avLst/>
          </a:prstGeom>
        </p:spPr>
        <p:txBody>
          <a:bodyPr vert="horz" wrap="none" lIns="0" tIns="0" rIns="0" bIns="0" rtlCol="0">
            <a:spAutoFit/>
          </a:bodyPr>
          <a:lstStyle/>
          <a:p>
            <a:r>
              <a:rPr sz="1600" spc="10" dirty="0">
                <a:latin typeface="Consolas"/>
                <a:cs typeface="Consolas"/>
              </a:rPr>
              <a:t>model</a:t>
            </a:r>
            <a:r>
              <a:rPr sz="1600" spc="10" dirty="0">
                <a:solidFill>
                  <a:srgbClr val="666666"/>
                </a:solidFill>
                <a:latin typeface="Consolas"/>
                <a:cs typeface="Consolas"/>
              </a:rPr>
              <a:t>.</a:t>
            </a:r>
            <a:r>
              <a:rPr sz="1600" spc="10" dirty="0">
                <a:latin typeface="Consolas"/>
                <a:cs typeface="Consolas"/>
              </a:rPr>
              <a:t>fit(X_train, y_train)</a:t>
            </a:r>
            <a:endParaRPr sz="1600">
              <a:latin typeface="Consolas"/>
              <a:cs typeface="Consolas"/>
            </a:endParaRPr>
          </a:p>
        </p:txBody>
      </p:sp>
      <p:sp>
        <p:nvSpPr>
          <p:cNvPr id="9" name="text 1"/>
          <p:cNvSpPr txBox="1"/>
          <p:nvPr/>
        </p:nvSpPr>
        <p:spPr>
          <a:xfrm>
            <a:off x="1150425" y="3457849"/>
            <a:ext cx="2156360" cy="246221"/>
          </a:xfrm>
          <a:prstGeom prst="rect">
            <a:avLst/>
          </a:prstGeom>
        </p:spPr>
        <p:txBody>
          <a:bodyPr vert="horz" wrap="none" lIns="0" tIns="0" rIns="0" bIns="0" rtlCol="0">
            <a:spAutoFit/>
          </a:bodyPr>
          <a:lstStyle/>
          <a:p>
            <a:r>
              <a:rPr sz="1600" spc="10" dirty="0">
                <a:latin typeface="Consolas"/>
                <a:cs typeface="Consolas"/>
              </a:rPr>
              <a:t>expected   </a:t>
            </a:r>
            <a:r>
              <a:rPr sz="1600" spc="10" dirty="0">
                <a:solidFill>
                  <a:srgbClr val="666666"/>
                </a:solidFill>
                <a:latin typeface="Consolas"/>
                <a:cs typeface="Consolas"/>
              </a:rPr>
              <a:t>=</a:t>
            </a:r>
            <a:r>
              <a:rPr sz="1600" spc="10" dirty="0">
                <a:latin typeface="Consolas"/>
                <a:cs typeface="Consolas"/>
              </a:rPr>
              <a:t> y_test</a:t>
            </a:r>
            <a:endParaRPr sz="1600">
              <a:latin typeface="Consolas"/>
              <a:cs typeface="Consolas"/>
            </a:endParaRPr>
          </a:p>
        </p:txBody>
      </p:sp>
      <p:sp>
        <p:nvSpPr>
          <p:cNvPr id="10" name="text 1"/>
          <p:cNvSpPr txBox="1"/>
          <p:nvPr/>
        </p:nvSpPr>
        <p:spPr>
          <a:xfrm>
            <a:off x="1150426" y="3743599"/>
            <a:ext cx="3858749" cy="246221"/>
          </a:xfrm>
          <a:prstGeom prst="rect">
            <a:avLst/>
          </a:prstGeom>
        </p:spPr>
        <p:txBody>
          <a:bodyPr vert="horz" wrap="none" lIns="0" tIns="0" rIns="0" bIns="0" rtlCol="0">
            <a:spAutoFit/>
          </a:bodyPr>
          <a:lstStyle/>
          <a:p>
            <a:r>
              <a:rPr sz="1600" spc="10" dirty="0">
                <a:latin typeface="Consolas"/>
                <a:cs typeface="Consolas"/>
              </a:rPr>
              <a:t>predicted  </a:t>
            </a:r>
            <a:r>
              <a:rPr sz="1600" spc="10" dirty="0">
                <a:solidFill>
                  <a:srgbClr val="666666"/>
                </a:solidFill>
                <a:latin typeface="Consolas"/>
                <a:cs typeface="Consolas"/>
              </a:rPr>
              <a:t>=</a:t>
            </a:r>
            <a:r>
              <a:rPr sz="1600" spc="10" dirty="0">
                <a:latin typeface="Consolas"/>
                <a:cs typeface="Consolas"/>
              </a:rPr>
              <a:t> model</a:t>
            </a:r>
            <a:r>
              <a:rPr sz="1600" spc="10" dirty="0">
                <a:solidFill>
                  <a:srgbClr val="666666"/>
                </a:solidFill>
                <a:latin typeface="Consolas"/>
                <a:cs typeface="Consolas"/>
              </a:rPr>
              <a:t>.</a:t>
            </a:r>
            <a:r>
              <a:rPr sz="1600" spc="10" dirty="0">
                <a:latin typeface="Consolas"/>
                <a:cs typeface="Consolas"/>
              </a:rPr>
              <a:t>predict(X_test)</a:t>
            </a:r>
            <a:endParaRPr sz="1600">
              <a:latin typeface="Consolas"/>
              <a:cs typeface="Consolas"/>
            </a:endParaRPr>
          </a:p>
        </p:txBody>
      </p:sp>
      <p:sp>
        <p:nvSpPr>
          <p:cNvPr id="11" name="text 1"/>
          <p:cNvSpPr txBox="1"/>
          <p:nvPr/>
        </p:nvSpPr>
        <p:spPr>
          <a:xfrm>
            <a:off x="1150426" y="4315100"/>
            <a:ext cx="6251391" cy="246221"/>
          </a:xfrm>
          <a:prstGeom prst="rect">
            <a:avLst/>
          </a:prstGeom>
        </p:spPr>
        <p:txBody>
          <a:bodyPr vert="horz" wrap="none" lIns="0" tIns="0" rIns="0" bIns="0" rtlCol="0">
            <a:spAutoFit/>
          </a:bodyPr>
          <a:lstStyle/>
          <a:p>
            <a:r>
              <a:rPr sz="1600" b="1" spc="10" dirty="0">
                <a:solidFill>
                  <a:srgbClr val="007020"/>
                </a:solidFill>
                <a:latin typeface="Arial"/>
                <a:cs typeface="Arial"/>
              </a:rPr>
              <a:t>print</a:t>
            </a:r>
            <a:r>
              <a:rPr sz="1600" spc="10" dirty="0">
                <a:latin typeface="Consolas"/>
                <a:cs typeface="Consolas"/>
              </a:rPr>
              <a:t> metrics</a:t>
            </a:r>
            <a:r>
              <a:rPr sz="1600" spc="10" dirty="0">
                <a:solidFill>
                  <a:srgbClr val="666666"/>
                </a:solidFill>
                <a:latin typeface="Consolas"/>
                <a:cs typeface="Consolas"/>
              </a:rPr>
              <a:t>.</a:t>
            </a:r>
            <a:r>
              <a:rPr sz="1600" spc="10" dirty="0">
                <a:latin typeface="Consolas"/>
                <a:cs typeface="Consolas"/>
              </a:rPr>
              <a:t>classification_report(expected, predicted)</a:t>
            </a:r>
            <a:endParaRPr sz="1600">
              <a:latin typeface="Consolas"/>
              <a:cs typeface="Consolas"/>
            </a:endParaRPr>
          </a:p>
        </p:txBody>
      </p:sp>
      <p:sp>
        <p:nvSpPr>
          <p:cNvPr id="12" name="text 1"/>
          <p:cNvSpPr txBox="1"/>
          <p:nvPr/>
        </p:nvSpPr>
        <p:spPr>
          <a:xfrm>
            <a:off x="1150424" y="4600850"/>
            <a:ext cx="5683928" cy="246221"/>
          </a:xfrm>
          <a:prstGeom prst="rect">
            <a:avLst/>
          </a:prstGeom>
        </p:spPr>
        <p:txBody>
          <a:bodyPr vert="horz" wrap="none" lIns="0" tIns="0" rIns="0" bIns="0" rtlCol="0">
            <a:spAutoFit/>
          </a:bodyPr>
          <a:lstStyle/>
          <a:p>
            <a:r>
              <a:rPr sz="1600" b="1" spc="10" dirty="0">
                <a:solidFill>
                  <a:srgbClr val="007020"/>
                </a:solidFill>
                <a:latin typeface="Arial"/>
                <a:cs typeface="Arial"/>
              </a:rPr>
              <a:t>print</a:t>
            </a:r>
            <a:r>
              <a:rPr sz="1600" spc="10" dirty="0">
                <a:latin typeface="Consolas"/>
                <a:cs typeface="Consolas"/>
              </a:rPr>
              <a:t> metrics</a:t>
            </a:r>
            <a:r>
              <a:rPr sz="1600" spc="10" dirty="0">
                <a:solidFill>
                  <a:srgbClr val="666666"/>
                </a:solidFill>
                <a:latin typeface="Consolas"/>
                <a:cs typeface="Consolas"/>
              </a:rPr>
              <a:t>.</a:t>
            </a:r>
            <a:r>
              <a:rPr sz="1600" spc="10" dirty="0">
                <a:latin typeface="Consolas"/>
                <a:cs typeface="Consolas"/>
              </a:rPr>
              <a:t>confusion_matrix(expected, predicted)</a:t>
            </a:r>
            <a:endParaRPr sz="1600">
              <a:latin typeface="Consolas"/>
              <a:cs typeface="Consolas"/>
            </a:endParaRPr>
          </a:p>
        </p:txBody>
      </p:sp>
      <p:sp>
        <p:nvSpPr>
          <p:cNvPr id="13" name="text 1"/>
          <p:cNvSpPr txBox="1"/>
          <p:nvPr/>
        </p:nvSpPr>
        <p:spPr>
          <a:xfrm>
            <a:off x="1150424" y="4886599"/>
            <a:ext cx="4780476" cy="246221"/>
          </a:xfrm>
          <a:prstGeom prst="rect">
            <a:avLst/>
          </a:prstGeom>
        </p:spPr>
        <p:txBody>
          <a:bodyPr vert="horz" wrap="none" lIns="0" tIns="0" rIns="0" bIns="0" rtlCol="0">
            <a:spAutoFit/>
          </a:bodyPr>
          <a:lstStyle/>
          <a:p>
            <a:r>
              <a:rPr sz="1600" b="1" spc="10" dirty="0">
                <a:solidFill>
                  <a:srgbClr val="007020"/>
                </a:solidFill>
                <a:latin typeface="Arial"/>
                <a:cs typeface="Arial"/>
              </a:rPr>
              <a:t>print  </a:t>
            </a:r>
            <a:r>
              <a:rPr sz="1600" spc="10" dirty="0">
                <a:latin typeface="Consolas"/>
                <a:cs typeface="Consolas"/>
              </a:rPr>
              <a:t>metrics</a:t>
            </a:r>
            <a:r>
              <a:rPr sz="1600" spc="10" dirty="0">
                <a:solidFill>
                  <a:srgbClr val="666666"/>
                </a:solidFill>
                <a:latin typeface="Consolas"/>
                <a:cs typeface="Consolas"/>
              </a:rPr>
              <a:t>.</a:t>
            </a:r>
            <a:r>
              <a:rPr sz="1600" spc="10" dirty="0">
                <a:latin typeface="Consolas"/>
                <a:cs typeface="Consolas"/>
              </a:rPr>
              <a:t>f1_score(expected, predicted)</a:t>
            </a:r>
            <a:endParaRPr sz="1600">
              <a:latin typeface="Consolas"/>
              <a:cs typeface="Consolas"/>
            </a:endParaRPr>
          </a:p>
        </p:txBody>
      </p:sp>
    </p:spTree>
    <p:extLst>
      <p:ext uri="{BB962C8B-B14F-4D97-AF65-F5344CB8AC3E}">
        <p14:creationId xmlns:p14="http://schemas.microsoft.com/office/powerpoint/2010/main" val="5157434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1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4640"/>
            <a:ext cx="8229600" cy="1142999"/>
          </a:xfrm>
          <a:prstGeom prst="rect">
            <a:avLst/>
          </a:prstGeom>
        </p:spPr>
      </p:pic>
      <p:sp>
        <p:nvSpPr>
          <p:cNvPr id="2" name="text 1"/>
          <p:cNvSpPr txBox="1"/>
          <p:nvPr/>
        </p:nvSpPr>
        <p:spPr>
          <a:xfrm>
            <a:off x="542925" y="885533"/>
            <a:ext cx="7814960" cy="553998"/>
          </a:xfrm>
          <a:prstGeom prst="rect">
            <a:avLst/>
          </a:prstGeom>
        </p:spPr>
        <p:txBody>
          <a:bodyPr vert="horz" wrap="none" lIns="0" tIns="0" rIns="0" bIns="0" rtlCol="0">
            <a:spAutoFit/>
          </a:bodyPr>
          <a:lstStyle/>
          <a:p>
            <a:r>
              <a:rPr sz="3600" b="1" spc="10" dirty="0">
                <a:latin typeface="Arial"/>
                <a:cs typeface="Arial"/>
              </a:rPr>
              <a:t>MSE &amp; Coefficient of Determination</a:t>
            </a:r>
            <a:endParaRPr sz="3600">
              <a:latin typeface="Arial"/>
              <a:cs typeface="Arial"/>
            </a:endParaRPr>
          </a:p>
        </p:txBody>
      </p:sp>
      <p:pic>
        <p:nvPicPr>
          <p:cNvPr id="51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00200"/>
            <a:ext cx="8229600" cy="4967700"/>
          </a:xfrm>
          <a:prstGeom prst="rect">
            <a:avLst/>
          </a:prstGeom>
        </p:spPr>
      </p:pic>
      <p:sp>
        <p:nvSpPr>
          <p:cNvPr id="3" name="text 1"/>
          <p:cNvSpPr txBox="1"/>
          <p:nvPr/>
        </p:nvSpPr>
        <p:spPr>
          <a:xfrm>
            <a:off x="542927" y="1850519"/>
            <a:ext cx="8002191" cy="1384995"/>
          </a:xfrm>
          <a:prstGeom prst="rect">
            <a:avLst/>
          </a:prstGeom>
        </p:spPr>
        <p:txBody>
          <a:bodyPr vert="horz" wrap="none" lIns="0" tIns="0" rIns="0" bIns="0" rtlCol="0">
            <a:spAutoFit/>
          </a:bodyPr>
          <a:lstStyle/>
          <a:p>
            <a:r>
              <a:rPr sz="3000" b="0" spc="10" dirty="0">
                <a:latin typeface="Arial"/>
                <a:cs typeface="Arial"/>
              </a:rPr>
              <a:t>In regressions we can determine how well the</a:t>
            </a:r>
            <a:endParaRPr sz="3000" b="0" dirty="0">
              <a:latin typeface="Arial"/>
              <a:cs typeface="Arial"/>
            </a:endParaRPr>
          </a:p>
          <a:p>
            <a:r>
              <a:rPr sz="3000" b="0" spc="10" dirty="0">
                <a:latin typeface="Arial"/>
                <a:cs typeface="Arial"/>
              </a:rPr>
              <a:t>model fits by computing the mean square error</a:t>
            </a:r>
            <a:endParaRPr sz="3000" b="0" dirty="0">
              <a:latin typeface="Arial"/>
              <a:cs typeface="Arial"/>
            </a:endParaRPr>
          </a:p>
          <a:p>
            <a:r>
              <a:rPr sz="3000" b="0" spc="10" dirty="0">
                <a:latin typeface="Arial"/>
                <a:cs typeface="Arial"/>
              </a:rPr>
              <a:t>and the coefficient of determination.</a:t>
            </a:r>
            <a:endParaRPr sz="3000" b="0" dirty="0">
              <a:latin typeface="Arial"/>
              <a:cs typeface="Arial"/>
            </a:endParaRPr>
          </a:p>
        </p:txBody>
      </p:sp>
      <p:sp>
        <p:nvSpPr>
          <p:cNvPr id="4" name="text 1"/>
          <p:cNvSpPr txBox="1"/>
          <p:nvPr/>
        </p:nvSpPr>
        <p:spPr>
          <a:xfrm>
            <a:off x="542925" y="3826382"/>
            <a:ext cx="8028480" cy="457048"/>
          </a:xfrm>
          <a:prstGeom prst="rect">
            <a:avLst/>
          </a:prstGeom>
        </p:spPr>
        <p:txBody>
          <a:bodyPr vert="horz" wrap="none" lIns="0" tIns="0" rIns="0" bIns="0" rtlCol="0">
            <a:spAutoFit/>
          </a:bodyPr>
          <a:lstStyle/>
          <a:p>
            <a:r>
              <a:rPr sz="2970" spc="10" dirty="0">
                <a:latin typeface="Consolas"/>
                <a:cs typeface="Consolas"/>
              </a:rPr>
              <a:t>MSE = np.mean((predicted-expected)**2)</a:t>
            </a:r>
            <a:endParaRPr sz="2900">
              <a:latin typeface="Consolas"/>
              <a:cs typeface="Consolas"/>
            </a:endParaRPr>
          </a:p>
        </p:txBody>
      </p:sp>
      <p:sp>
        <p:nvSpPr>
          <p:cNvPr id="5" name="text 1"/>
          <p:cNvSpPr txBox="1"/>
          <p:nvPr/>
        </p:nvSpPr>
        <p:spPr>
          <a:xfrm>
            <a:off x="542925" y="4898517"/>
            <a:ext cx="7495000" cy="923330"/>
          </a:xfrm>
          <a:prstGeom prst="rect">
            <a:avLst/>
          </a:prstGeom>
        </p:spPr>
        <p:txBody>
          <a:bodyPr vert="horz" wrap="none" lIns="0" tIns="0" rIns="0" bIns="0" rtlCol="0">
            <a:spAutoFit/>
          </a:bodyPr>
          <a:lstStyle/>
          <a:p>
            <a:r>
              <a:rPr sz="3000" b="0" spc="10" dirty="0">
                <a:latin typeface="Arial"/>
                <a:cs typeface="Arial"/>
              </a:rPr>
              <a:t>R  is a predictor of “goodness of fit” and is a</a:t>
            </a:r>
            <a:endParaRPr sz="3000" b="0" dirty="0">
              <a:latin typeface="Arial"/>
              <a:cs typeface="Arial"/>
            </a:endParaRPr>
          </a:p>
          <a:p>
            <a:r>
              <a:rPr sz="3000" b="0" spc="10" dirty="0">
                <a:latin typeface="Arial"/>
                <a:cs typeface="Arial"/>
              </a:rPr>
              <a:t>value </a:t>
            </a:r>
            <a:r>
              <a:rPr sz="3000" b="0" spc="10" dirty="0">
                <a:latin typeface="MS PGothic"/>
                <a:cs typeface="MS PGothic"/>
              </a:rPr>
              <a:t>∈</a:t>
            </a:r>
            <a:r>
              <a:rPr sz="3000" b="0" spc="10" dirty="0">
                <a:latin typeface="Arial"/>
                <a:cs typeface="Arial"/>
              </a:rPr>
              <a:t> [0,1] where 1 is perfect fit.</a:t>
            </a:r>
            <a:endParaRPr sz="3000" b="0" dirty="0">
              <a:latin typeface="Arial"/>
              <a:cs typeface="Arial"/>
            </a:endParaRPr>
          </a:p>
        </p:txBody>
      </p:sp>
      <p:sp>
        <p:nvSpPr>
          <p:cNvPr id="6" name="text 1"/>
          <p:cNvSpPr txBox="1"/>
          <p:nvPr/>
        </p:nvSpPr>
        <p:spPr>
          <a:xfrm>
            <a:off x="818071" y="4848100"/>
            <a:ext cx="143950" cy="307777"/>
          </a:xfrm>
          <a:prstGeom prst="rect">
            <a:avLst/>
          </a:prstGeom>
        </p:spPr>
        <p:txBody>
          <a:bodyPr vert="horz" wrap="none" lIns="0" tIns="0" rIns="0" bIns="0" rtlCol="0">
            <a:spAutoFit/>
          </a:bodyPr>
          <a:lstStyle/>
          <a:p>
            <a:r>
              <a:rPr sz="2000" spc="10" dirty="0">
                <a:latin typeface="Arial"/>
                <a:cs typeface="Arial"/>
              </a:rPr>
              <a:t>2</a:t>
            </a:r>
            <a:endParaRPr sz="2000">
              <a:latin typeface="Arial"/>
              <a:cs typeface="Arial"/>
            </a:endParaRPr>
          </a:p>
        </p:txBody>
      </p:sp>
    </p:spTree>
    <p:extLst>
      <p:ext uri="{BB962C8B-B14F-4D97-AF65-F5344CB8AC3E}">
        <p14:creationId xmlns:p14="http://schemas.microsoft.com/office/powerpoint/2010/main" val="3327302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1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875079"/>
            <a:ext cx="8229600" cy="692700"/>
          </a:xfrm>
          <a:prstGeom prst="rect">
            <a:avLst/>
          </a:prstGeom>
        </p:spPr>
      </p:pic>
      <p:sp>
        <p:nvSpPr>
          <p:cNvPr id="2" name="text 1"/>
          <p:cNvSpPr txBox="1"/>
          <p:nvPr/>
        </p:nvSpPr>
        <p:spPr>
          <a:xfrm>
            <a:off x="3384072" y="6059561"/>
            <a:ext cx="2410468" cy="276999"/>
          </a:xfrm>
          <a:prstGeom prst="rect">
            <a:avLst/>
          </a:prstGeom>
        </p:spPr>
        <p:txBody>
          <a:bodyPr vert="horz" wrap="none" lIns="0" tIns="0" rIns="0" bIns="0" rtlCol="0">
            <a:spAutoFit/>
          </a:bodyPr>
          <a:lstStyle/>
          <a:p>
            <a:r>
              <a:rPr spc="10" dirty="0">
                <a:latin typeface="Arial"/>
                <a:cs typeface="Arial"/>
              </a:rPr>
              <a:t>K-Part Cross Validation</a:t>
            </a:r>
            <a:endParaRPr>
              <a:latin typeface="Arial"/>
              <a:cs typeface="Arial"/>
            </a:endParaRPr>
          </a:p>
        </p:txBody>
      </p:sp>
      <p:pic>
        <p:nvPicPr>
          <p:cNvPr id="51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400" y="1162600"/>
            <a:ext cx="6505200" cy="4376100"/>
          </a:xfrm>
          <a:prstGeom prst="rect">
            <a:avLst/>
          </a:prstGeom>
        </p:spPr>
      </p:pic>
      <p:sp>
        <p:nvSpPr>
          <p:cNvPr id="3" name="text 1"/>
          <p:cNvSpPr txBox="1"/>
          <p:nvPr/>
        </p:nvSpPr>
        <p:spPr>
          <a:xfrm>
            <a:off x="1405125" y="1394699"/>
            <a:ext cx="2971326" cy="246221"/>
          </a:xfrm>
          <a:prstGeom prst="rect">
            <a:avLst/>
          </a:prstGeom>
        </p:spPr>
        <p:txBody>
          <a:bodyPr vert="horz" wrap="none" lIns="0" tIns="0" rIns="0" bIns="0" rtlCol="0">
            <a:spAutoFit/>
          </a:bodyPr>
          <a:lstStyle/>
          <a:p>
            <a:r>
              <a:rPr sz="1600" b="1" spc="10" dirty="0">
                <a:solidFill>
                  <a:srgbClr val="007020"/>
                </a:solidFill>
                <a:latin typeface="Arial"/>
                <a:cs typeface="Arial"/>
              </a:rPr>
              <a:t>from</a:t>
            </a:r>
            <a:r>
              <a:rPr sz="1600" spc="10" dirty="0">
                <a:latin typeface="Consolas"/>
                <a:cs typeface="Consolas"/>
              </a:rPr>
              <a:t> </a:t>
            </a:r>
            <a:r>
              <a:rPr sz="1600" b="1" spc="10" dirty="0">
                <a:solidFill>
                  <a:srgbClr val="0E84B5"/>
                </a:solidFill>
                <a:latin typeface="Arial"/>
                <a:cs typeface="Arial"/>
              </a:rPr>
              <a:t>sklearn</a:t>
            </a:r>
            <a:r>
              <a:rPr sz="1600" spc="10" dirty="0">
                <a:latin typeface="Consolas"/>
                <a:cs typeface="Consolas"/>
              </a:rPr>
              <a:t> </a:t>
            </a:r>
            <a:r>
              <a:rPr sz="1600" b="1" spc="10" dirty="0">
                <a:solidFill>
                  <a:srgbClr val="007020"/>
                </a:solidFill>
                <a:latin typeface="Arial"/>
                <a:cs typeface="Arial"/>
              </a:rPr>
              <a:t>import</a:t>
            </a:r>
            <a:r>
              <a:rPr sz="1600" spc="10" dirty="0">
                <a:latin typeface="Consolas"/>
                <a:cs typeface="Consolas"/>
              </a:rPr>
              <a:t> metrics</a:t>
            </a:r>
            <a:endParaRPr sz="1600">
              <a:latin typeface="Consolas"/>
              <a:cs typeface="Consolas"/>
            </a:endParaRPr>
          </a:p>
        </p:txBody>
      </p:sp>
      <p:sp>
        <p:nvSpPr>
          <p:cNvPr id="4" name="text 1"/>
          <p:cNvSpPr txBox="1"/>
          <p:nvPr/>
        </p:nvSpPr>
        <p:spPr>
          <a:xfrm>
            <a:off x="1405127" y="1680449"/>
            <a:ext cx="4673715" cy="246221"/>
          </a:xfrm>
          <a:prstGeom prst="rect">
            <a:avLst/>
          </a:prstGeom>
        </p:spPr>
        <p:txBody>
          <a:bodyPr vert="horz" wrap="none" lIns="0" tIns="0" rIns="0" bIns="0" rtlCol="0">
            <a:spAutoFit/>
          </a:bodyPr>
          <a:lstStyle/>
          <a:p>
            <a:r>
              <a:rPr sz="1600" b="1" spc="10" dirty="0">
                <a:solidFill>
                  <a:srgbClr val="007020"/>
                </a:solidFill>
                <a:latin typeface="Arial"/>
                <a:cs typeface="Arial"/>
              </a:rPr>
              <a:t>from</a:t>
            </a:r>
            <a:r>
              <a:rPr sz="1600" spc="10" dirty="0">
                <a:latin typeface="Consolas"/>
                <a:cs typeface="Consolas"/>
              </a:rPr>
              <a:t> </a:t>
            </a:r>
            <a:r>
              <a:rPr sz="1600" b="1" spc="10" dirty="0">
                <a:solidFill>
                  <a:srgbClr val="0E84B5"/>
                </a:solidFill>
                <a:latin typeface="Arial"/>
                <a:cs typeface="Arial"/>
              </a:rPr>
              <a:t>sklearn</a:t>
            </a:r>
            <a:r>
              <a:rPr sz="1600" spc="10" dirty="0">
                <a:latin typeface="Consolas"/>
                <a:cs typeface="Consolas"/>
              </a:rPr>
              <a:t> </a:t>
            </a:r>
            <a:r>
              <a:rPr sz="1600" b="1" spc="10" dirty="0">
                <a:solidFill>
                  <a:srgbClr val="007020"/>
                </a:solidFill>
                <a:latin typeface="Arial"/>
                <a:cs typeface="Arial"/>
              </a:rPr>
              <a:t>import</a:t>
            </a:r>
            <a:r>
              <a:rPr sz="1600" spc="10" dirty="0">
                <a:latin typeface="Consolas"/>
                <a:cs typeface="Consolas"/>
              </a:rPr>
              <a:t> cross_validation as cv</a:t>
            </a:r>
            <a:endParaRPr sz="1600">
              <a:latin typeface="Consolas"/>
              <a:cs typeface="Consolas"/>
            </a:endParaRPr>
          </a:p>
        </p:txBody>
      </p:sp>
      <p:sp>
        <p:nvSpPr>
          <p:cNvPr id="5" name="text 1"/>
          <p:cNvSpPr txBox="1"/>
          <p:nvPr/>
        </p:nvSpPr>
        <p:spPr>
          <a:xfrm>
            <a:off x="1405125" y="2251949"/>
            <a:ext cx="6015108" cy="246221"/>
          </a:xfrm>
          <a:prstGeom prst="rect">
            <a:avLst/>
          </a:prstGeom>
        </p:spPr>
        <p:txBody>
          <a:bodyPr vert="horz" wrap="none" lIns="0" tIns="0" rIns="0" bIns="0" rtlCol="0">
            <a:spAutoFit/>
          </a:bodyPr>
          <a:lstStyle/>
          <a:p>
            <a:r>
              <a:rPr sz="1600" spc="10" dirty="0">
                <a:latin typeface="Consolas"/>
                <a:cs typeface="Consolas"/>
              </a:rPr>
              <a:t>splits     </a:t>
            </a:r>
            <a:r>
              <a:rPr sz="1600" spc="10" dirty="0">
                <a:solidFill>
                  <a:srgbClr val="666666"/>
                </a:solidFill>
                <a:latin typeface="Consolas"/>
                <a:cs typeface="Consolas"/>
              </a:rPr>
              <a:t>=</a:t>
            </a:r>
            <a:r>
              <a:rPr sz="1600" spc="10" dirty="0">
                <a:latin typeface="Consolas"/>
                <a:cs typeface="Consolas"/>
              </a:rPr>
              <a:t> cv</a:t>
            </a:r>
            <a:r>
              <a:rPr sz="1600" spc="10" dirty="0">
                <a:solidFill>
                  <a:srgbClr val="666666"/>
                </a:solidFill>
                <a:latin typeface="Consolas"/>
                <a:cs typeface="Consolas"/>
              </a:rPr>
              <a:t>.</a:t>
            </a:r>
            <a:r>
              <a:rPr sz="1600" spc="10" dirty="0">
                <a:latin typeface="Consolas"/>
                <a:cs typeface="Consolas"/>
              </a:rPr>
              <a:t>train_test_split(X, y, test_size</a:t>
            </a:r>
            <a:r>
              <a:rPr sz="1600" spc="10" dirty="0">
                <a:solidFill>
                  <a:srgbClr val="666666"/>
                </a:solidFill>
                <a:latin typeface="Consolas"/>
                <a:cs typeface="Consolas"/>
              </a:rPr>
              <a:t>=</a:t>
            </a:r>
            <a:r>
              <a:rPr sz="1600" spc="10" dirty="0">
                <a:solidFill>
                  <a:srgbClr val="40A070"/>
                </a:solidFill>
                <a:latin typeface="Consolas"/>
                <a:cs typeface="Consolas"/>
              </a:rPr>
              <a:t>0.2</a:t>
            </a:r>
            <a:r>
              <a:rPr sz="1600" spc="10" dirty="0">
                <a:latin typeface="Consolas"/>
                <a:cs typeface="Consolas"/>
              </a:rPr>
              <a:t>)</a:t>
            </a:r>
            <a:endParaRPr sz="1600">
              <a:latin typeface="Consolas"/>
              <a:cs typeface="Consolas"/>
            </a:endParaRPr>
          </a:p>
        </p:txBody>
      </p:sp>
      <p:sp>
        <p:nvSpPr>
          <p:cNvPr id="6" name="text 1"/>
          <p:cNvSpPr txBox="1"/>
          <p:nvPr/>
        </p:nvSpPr>
        <p:spPr>
          <a:xfrm>
            <a:off x="1405127" y="2537699"/>
            <a:ext cx="4653197" cy="246221"/>
          </a:xfrm>
          <a:prstGeom prst="rect">
            <a:avLst/>
          </a:prstGeom>
        </p:spPr>
        <p:txBody>
          <a:bodyPr vert="horz" wrap="none" lIns="0" tIns="0" rIns="0" bIns="0" rtlCol="0">
            <a:spAutoFit/>
          </a:bodyPr>
          <a:lstStyle/>
          <a:p>
            <a:r>
              <a:rPr sz="1600" spc="10" dirty="0">
                <a:latin typeface="Consolas"/>
                <a:cs typeface="Consolas"/>
              </a:rPr>
              <a:t>X_train, X_test, y_train, y_test </a:t>
            </a:r>
            <a:r>
              <a:rPr sz="1600" spc="10" dirty="0">
                <a:solidFill>
                  <a:srgbClr val="666666"/>
                </a:solidFill>
                <a:latin typeface="Consolas"/>
                <a:cs typeface="Consolas"/>
              </a:rPr>
              <a:t>=</a:t>
            </a:r>
            <a:r>
              <a:rPr sz="1600" spc="10" dirty="0">
                <a:latin typeface="Consolas"/>
                <a:cs typeface="Consolas"/>
              </a:rPr>
              <a:t> splits</a:t>
            </a:r>
            <a:endParaRPr sz="1600">
              <a:latin typeface="Consolas"/>
              <a:cs typeface="Consolas"/>
            </a:endParaRPr>
          </a:p>
        </p:txBody>
      </p:sp>
      <p:sp>
        <p:nvSpPr>
          <p:cNvPr id="7" name="text 1"/>
          <p:cNvSpPr txBox="1"/>
          <p:nvPr/>
        </p:nvSpPr>
        <p:spPr>
          <a:xfrm>
            <a:off x="1405127" y="3109199"/>
            <a:ext cx="3858749" cy="246221"/>
          </a:xfrm>
          <a:prstGeom prst="rect">
            <a:avLst/>
          </a:prstGeom>
        </p:spPr>
        <p:txBody>
          <a:bodyPr vert="horz" wrap="none" lIns="0" tIns="0" rIns="0" bIns="0" rtlCol="0">
            <a:spAutoFit/>
          </a:bodyPr>
          <a:lstStyle/>
          <a:p>
            <a:r>
              <a:rPr sz="1600" spc="10" dirty="0">
                <a:latin typeface="Consolas"/>
                <a:cs typeface="Consolas"/>
              </a:rPr>
              <a:t>model      </a:t>
            </a:r>
            <a:r>
              <a:rPr sz="1600" spc="10" dirty="0">
                <a:solidFill>
                  <a:srgbClr val="666666"/>
                </a:solidFill>
                <a:latin typeface="Consolas"/>
                <a:cs typeface="Consolas"/>
              </a:rPr>
              <a:t>=</a:t>
            </a:r>
            <a:r>
              <a:rPr sz="1600" spc="10" dirty="0">
                <a:latin typeface="Consolas"/>
                <a:cs typeface="Consolas"/>
              </a:rPr>
              <a:t> RegressionEstimator()</a:t>
            </a:r>
            <a:endParaRPr sz="1600">
              <a:latin typeface="Consolas"/>
              <a:cs typeface="Consolas"/>
            </a:endParaRPr>
          </a:p>
        </p:txBody>
      </p:sp>
      <p:sp>
        <p:nvSpPr>
          <p:cNvPr id="8" name="text 1"/>
          <p:cNvSpPr txBox="1"/>
          <p:nvPr/>
        </p:nvSpPr>
        <p:spPr>
          <a:xfrm>
            <a:off x="1405125" y="3394949"/>
            <a:ext cx="3064300" cy="246221"/>
          </a:xfrm>
          <a:prstGeom prst="rect">
            <a:avLst/>
          </a:prstGeom>
        </p:spPr>
        <p:txBody>
          <a:bodyPr vert="horz" wrap="none" lIns="0" tIns="0" rIns="0" bIns="0" rtlCol="0">
            <a:spAutoFit/>
          </a:bodyPr>
          <a:lstStyle/>
          <a:p>
            <a:r>
              <a:rPr sz="1600" spc="10" dirty="0">
                <a:latin typeface="Consolas"/>
                <a:cs typeface="Consolas"/>
              </a:rPr>
              <a:t>model</a:t>
            </a:r>
            <a:r>
              <a:rPr sz="1600" spc="10" dirty="0">
                <a:solidFill>
                  <a:srgbClr val="666666"/>
                </a:solidFill>
                <a:latin typeface="Consolas"/>
                <a:cs typeface="Consolas"/>
              </a:rPr>
              <a:t>.</a:t>
            </a:r>
            <a:r>
              <a:rPr sz="1600" spc="10" dirty="0">
                <a:latin typeface="Consolas"/>
                <a:cs typeface="Consolas"/>
              </a:rPr>
              <a:t>fit(X_train, y_train)</a:t>
            </a:r>
            <a:endParaRPr sz="1600">
              <a:latin typeface="Consolas"/>
              <a:cs typeface="Consolas"/>
            </a:endParaRPr>
          </a:p>
        </p:txBody>
      </p:sp>
      <p:sp>
        <p:nvSpPr>
          <p:cNvPr id="9" name="text 1"/>
          <p:cNvSpPr txBox="1"/>
          <p:nvPr/>
        </p:nvSpPr>
        <p:spPr>
          <a:xfrm>
            <a:off x="1405125" y="3966449"/>
            <a:ext cx="2156360" cy="246221"/>
          </a:xfrm>
          <a:prstGeom prst="rect">
            <a:avLst/>
          </a:prstGeom>
        </p:spPr>
        <p:txBody>
          <a:bodyPr vert="horz" wrap="none" lIns="0" tIns="0" rIns="0" bIns="0" rtlCol="0">
            <a:spAutoFit/>
          </a:bodyPr>
          <a:lstStyle/>
          <a:p>
            <a:r>
              <a:rPr sz="1600" spc="10" dirty="0">
                <a:latin typeface="Consolas"/>
                <a:cs typeface="Consolas"/>
              </a:rPr>
              <a:t>expected   </a:t>
            </a:r>
            <a:r>
              <a:rPr sz="1600" spc="10" dirty="0">
                <a:solidFill>
                  <a:srgbClr val="666666"/>
                </a:solidFill>
                <a:latin typeface="Consolas"/>
                <a:cs typeface="Consolas"/>
              </a:rPr>
              <a:t>=</a:t>
            </a:r>
            <a:r>
              <a:rPr sz="1600" spc="10" dirty="0">
                <a:latin typeface="Consolas"/>
                <a:cs typeface="Consolas"/>
              </a:rPr>
              <a:t> y_test</a:t>
            </a:r>
            <a:endParaRPr sz="1600">
              <a:latin typeface="Consolas"/>
              <a:cs typeface="Consolas"/>
            </a:endParaRPr>
          </a:p>
        </p:txBody>
      </p:sp>
      <p:sp>
        <p:nvSpPr>
          <p:cNvPr id="10" name="text 1"/>
          <p:cNvSpPr txBox="1"/>
          <p:nvPr/>
        </p:nvSpPr>
        <p:spPr>
          <a:xfrm>
            <a:off x="1405127" y="4252199"/>
            <a:ext cx="3858749" cy="246221"/>
          </a:xfrm>
          <a:prstGeom prst="rect">
            <a:avLst/>
          </a:prstGeom>
        </p:spPr>
        <p:txBody>
          <a:bodyPr vert="horz" wrap="none" lIns="0" tIns="0" rIns="0" bIns="0" rtlCol="0">
            <a:spAutoFit/>
          </a:bodyPr>
          <a:lstStyle/>
          <a:p>
            <a:r>
              <a:rPr sz="1600" spc="10" dirty="0">
                <a:latin typeface="Consolas"/>
                <a:cs typeface="Consolas"/>
              </a:rPr>
              <a:t>predicted  </a:t>
            </a:r>
            <a:r>
              <a:rPr sz="1600" spc="10" dirty="0">
                <a:solidFill>
                  <a:srgbClr val="666666"/>
                </a:solidFill>
                <a:latin typeface="Consolas"/>
                <a:cs typeface="Consolas"/>
              </a:rPr>
              <a:t>=</a:t>
            </a:r>
            <a:r>
              <a:rPr sz="1600" spc="10" dirty="0">
                <a:latin typeface="Consolas"/>
                <a:cs typeface="Consolas"/>
              </a:rPr>
              <a:t> model</a:t>
            </a:r>
            <a:r>
              <a:rPr sz="1600" spc="10" dirty="0">
                <a:solidFill>
                  <a:srgbClr val="666666"/>
                </a:solidFill>
                <a:latin typeface="Consolas"/>
                <a:cs typeface="Consolas"/>
              </a:rPr>
              <a:t>.</a:t>
            </a:r>
            <a:r>
              <a:rPr sz="1600" spc="10" dirty="0">
                <a:latin typeface="Consolas"/>
                <a:cs typeface="Consolas"/>
              </a:rPr>
              <a:t>predict(y_test)</a:t>
            </a:r>
            <a:endParaRPr sz="1600">
              <a:latin typeface="Consolas"/>
              <a:cs typeface="Consolas"/>
            </a:endParaRPr>
          </a:p>
        </p:txBody>
      </p:sp>
      <p:sp>
        <p:nvSpPr>
          <p:cNvPr id="11" name="text 1"/>
          <p:cNvSpPr txBox="1"/>
          <p:nvPr/>
        </p:nvSpPr>
        <p:spPr>
          <a:xfrm>
            <a:off x="1405125" y="4823699"/>
            <a:ext cx="5910914" cy="246221"/>
          </a:xfrm>
          <a:prstGeom prst="rect">
            <a:avLst/>
          </a:prstGeom>
        </p:spPr>
        <p:txBody>
          <a:bodyPr vert="horz" wrap="none" lIns="0" tIns="0" rIns="0" bIns="0" rtlCol="0">
            <a:spAutoFit/>
          </a:bodyPr>
          <a:lstStyle/>
          <a:p>
            <a:r>
              <a:rPr sz="1600" b="1" spc="10" dirty="0">
                <a:solidFill>
                  <a:srgbClr val="007020"/>
                </a:solidFill>
                <a:latin typeface="Arial"/>
                <a:cs typeface="Arial"/>
              </a:rPr>
              <a:t>print</a:t>
            </a:r>
            <a:r>
              <a:rPr sz="1600" spc="10" dirty="0">
                <a:latin typeface="Consolas"/>
                <a:cs typeface="Consolas"/>
              </a:rPr>
              <a:t> metrics</a:t>
            </a:r>
            <a:r>
              <a:rPr sz="1600" spc="10" dirty="0">
                <a:solidFill>
                  <a:srgbClr val="666666"/>
                </a:solidFill>
                <a:latin typeface="Consolas"/>
                <a:cs typeface="Consolas"/>
              </a:rPr>
              <a:t>.</a:t>
            </a:r>
            <a:r>
              <a:rPr sz="1600" spc="10" dirty="0">
                <a:latin typeface="Consolas"/>
                <a:cs typeface="Consolas"/>
              </a:rPr>
              <a:t>mean_squared_error(expected, predicted)</a:t>
            </a:r>
            <a:endParaRPr sz="1600">
              <a:latin typeface="Consolas"/>
              <a:cs typeface="Consolas"/>
            </a:endParaRPr>
          </a:p>
        </p:txBody>
      </p:sp>
      <p:sp>
        <p:nvSpPr>
          <p:cNvPr id="12" name="text 1"/>
          <p:cNvSpPr txBox="1"/>
          <p:nvPr/>
        </p:nvSpPr>
        <p:spPr>
          <a:xfrm>
            <a:off x="1405127" y="5109449"/>
            <a:ext cx="4775987" cy="246221"/>
          </a:xfrm>
          <a:prstGeom prst="rect">
            <a:avLst/>
          </a:prstGeom>
        </p:spPr>
        <p:txBody>
          <a:bodyPr vert="horz" wrap="none" lIns="0" tIns="0" rIns="0" bIns="0" rtlCol="0">
            <a:spAutoFit/>
          </a:bodyPr>
          <a:lstStyle/>
          <a:p>
            <a:r>
              <a:rPr sz="1600" b="1" spc="10" dirty="0">
                <a:solidFill>
                  <a:srgbClr val="007020"/>
                </a:solidFill>
                <a:latin typeface="Arial"/>
                <a:cs typeface="Arial"/>
              </a:rPr>
              <a:t>print</a:t>
            </a:r>
            <a:r>
              <a:rPr sz="1600" spc="10" dirty="0">
                <a:latin typeface="Consolas"/>
                <a:cs typeface="Consolas"/>
              </a:rPr>
              <a:t> metrics</a:t>
            </a:r>
            <a:r>
              <a:rPr sz="1600" spc="10" dirty="0">
                <a:solidFill>
                  <a:srgbClr val="666666"/>
                </a:solidFill>
                <a:latin typeface="Consolas"/>
                <a:cs typeface="Consolas"/>
              </a:rPr>
              <a:t>.</a:t>
            </a:r>
            <a:r>
              <a:rPr sz="1600" spc="10" dirty="0">
                <a:latin typeface="Consolas"/>
                <a:cs typeface="Consolas"/>
              </a:rPr>
              <a:t>r2_score(expected, predicted)</a:t>
            </a:r>
            <a:endParaRPr sz="1600">
              <a:latin typeface="Consolas"/>
              <a:cs typeface="Consolas"/>
            </a:endParaRPr>
          </a:p>
        </p:txBody>
      </p:sp>
    </p:spTree>
    <p:extLst>
      <p:ext uri="{BB962C8B-B14F-4D97-AF65-F5344CB8AC3E}">
        <p14:creationId xmlns:p14="http://schemas.microsoft.com/office/powerpoint/2010/main" val="25553879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3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74640"/>
            <a:ext cx="8229600" cy="1142999"/>
          </a:xfrm>
          <a:prstGeom prst="rect">
            <a:avLst/>
          </a:prstGeom>
        </p:spPr>
      </p:pic>
      <p:sp>
        <p:nvSpPr>
          <p:cNvPr id="2" name="text 1"/>
          <p:cNvSpPr txBox="1"/>
          <p:nvPr/>
        </p:nvSpPr>
        <p:spPr>
          <a:xfrm>
            <a:off x="542927" y="885533"/>
            <a:ext cx="4667945" cy="553998"/>
          </a:xfrm>
          <a:prstGeom prst="rect">
            <a:avLst/>
          </a:prstGeom>
        </p:spPr>
        <p:txBody>
          <a:bodyPr vert="horz" wrap="none" lIns="0" tIns="0" rIns="0" bIns="0" rtlCol="0">
            <a:spAutoFit/>
          </a:bodyPr>
          <a:lstStyle/>
          <a:p>
            <a:r>
              <a:rPr sz="3600" b="1" spc="10" dirty="0">
                <a:latin typeface="Arial"/>
                <a:cs typeface="Arial"/>
              </a:rPr>
              <a:t>Unpredictable Future</a:t>
            </a:r>
            <a:endParaRPr sz="3600">
              <a:latin typeface="Arial"/>
              <a:cs typeface="Arial"/>
            </a:endParaRPr>
          </a:p>
        </p:txBody>
      </p:sp>
      <p:pic>
        <p:nvPicPr>
          <p:cNvPr id="53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600200"/>
            <a:ext cx="8229600" cy="4967700"/>
          </a:xfrm>
          <a:prstGeom prst="rect">
            <a:avLst/>
          </a:prstGeom>
        </p:spPr>
      </p:pic>
      <p:sp>
        <p:nvSpPr>
          <p:cNvPr id="3" name="text 1"/>
          <p:cNvSpPr txBox="1"/>
          <p:nvPr/>
        </p:nvSpPr>
        <p:spPr>
          <a:xfrm>
            <a:off x="542927" y="1838731"/>
            <a:ext cx="7837723" cy="1195712"/>
          </a:xfrm>
          <a:prstGeom prst="rect">
            <a:avLst/>
          </a:prstGeom>
        </p:spPr>
        <p:txBody>
          <a:bodyPr vert="horz" wrap="none" lIns="0" tIns="0" rIns="0" bIns="0" rtlCol="0">
            <a:spAutoFit/>
          </a:bodyPr>
          <a:lstStyle/>
          <a:p>
            <a:r>
              <a:rPr sz="2570" spc="10" dirty="0">
                <a:latin typeface="Arial"/>
                <a:cs typeface="Arial"/>
              </a:rPr>
              <a:t>Machine learning models attempt to predict the future</a:t>
            </a:r>
            <a:endParaRPr sz="2500">
              <a:latin typeface="Arial"/>
              <a:cs typeface="Arial"/>
            </a:endParaRPr>
          </a:p>
          <a:p>
            <a:r>
              <a:rPr sz="2600" spc="10" dirty="0">
                <a:latin typeface="Arial"/>
                <a:cs typeface="Arial"/>
              </a:rPr>
              <a:t>as new inputs come in - but human systems and</a:t>
            </a:r>
            <a:endParaRPr sz="2600">
              <a:latin typeface="Arial"/>
              <a:cs typeface="Arial"/>
            </a:endParaRPr>
          </a:p>
          <a:p>
            <a:r>
              <a:rPr sz="2600" spc="10" dirty="0">
                <a:latin typeface="Arial"/>
                <a:cs typeface="Arial"/>
              </a:rPr>
              <a:t>processes are subject to change.</a:t>
            </a:r>
            <a:endParaRPr sz="2600">
              <a:latin typeface="Arial"/>
              <a:cs typeface="Arial"/>
            </a:endParaRPr>
          </a:p>
        </p:txBody>
      </p:sp>
      <p:sp>
        <p:nvSpPr>
          <p:cNvPr id="4" name="text 1"/>
          <p:cNvSpPr txBox="1"/>
          <p:nvPr/>
        </p:nvSpPr>
        <p:spPr>
          <a:xfrm>
            <a:off x="542927" y="5972583"/>
            <a:ext cx="7046801" cy="395493"/>
          </a:xfrm>
          <a:prstGeom prst="rect">
            <a:avLst/>
          </a:prstGeom>
        </p:spPr>
        <p:txBody>
          <a:bodyPr vert="horz" wrap="none" lIns="0" tIns="0" rIns="0" bIns="0" rtlCol="0">
            <a:spAutoFit/>
          </a:bodyPr>
          <a:lstStyle/>
          <a:p>
            <a:r>
              <a:rPr sz="2570" b="1" spc="10" dirty="0">
                <a:latin typeface="Arial"/>
                <a:cs typeface="Arial"/>
              </a:rPr>
              <a:t>Solution: Precision/Recall tracking over time</a:t>
            </a:r>
            <a:endParaRPr sz="2500">
              <a:latin typeface="Arial"/>
              <a:cs typeface="Arial"/>
            </a:endParaRPr>
          </a:p>
        </p:txBody>
      </p:sp>
      <p:pic>
        <p:nvPicPr>
          <p:cNvPr id="53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9573" y="3189724"/>
            <a:ext cx="3270774" cy="2321024"/>
          </a:xfrm>
          <a:prstGeom prst="rect">
            <a:avLst/>
          </a:prstGeom>
        </p:spPr>
      </p:pic>
      <p:pic>
        <p:nvPicPr>
          <p:cNvPr id="536"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9575" y="3189724"/>
            <a:ext cx="3270775" cy="2321024"/>
          </a:xfrm>
          <a:prstGeom prst="rect">
            <a:avLst/>
          </a:prstGeom>
        </p:spPr>
      </p:pic>
    </p:spTree>
    <p:extLst>
      <p:ext uri="{BB962C8B-B14F-4D97-AF65-F5344CB8AC3E}">
        <p14:creationId xmlns:p14="http://schemas.microsoft.com/office/powerpoint/2010/main" val="27477891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3BBB34-F84E-2948-A998-6E876C4FD438}"/>
              </a:ext>
            </a:extLst>
          </p:cNvPr>
          <p:cNvPicPr>
            <a:picLocks noChangeAspect="1"/>
          </p:cNvPicPr>
          <p:nvPr/>
        </p:nvPicPr>
        <p:blipFill>
          <a:blip r:embed="rId2"/>
          <a:stretch>
            <a:fillRect/>
          </a:stretch>
        </p:blipFill>
        <p:spPr>
          <a:xfrm>
            <a:off x="0" y="1028700"/>
            <a:ext cx="9144000" cy="4800600"/>
          </a:xfrm>
          <a:prstGeom prst="rect">
            <a:avLst/>
          </a:prstGeom>
        </p:spPr>
      </p:pic>
    </p:spTree>
    <p:extLst>
      <p:ext uri="{BB962C8B-B14F-4D97-AF65-F5344CB8AC3E}">
        <p14:creationId xmlns:p14="http://schemas.microsoft.com/office/powerpoint/2010/main" val="1042380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13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5263559"/>
            <a:ext cx="6172200" cy="519525"/>
          </a:xfrm>
          <a:prstGeom prst="rect">
            <a:avLst/>
          </a:prstGeom>
        </p:spPr>
      </p:pic>
      <p:sp>
        <p:nvSpPr>
          <p:cNvPr id="2" name="text 1"/>
          <p:cNvSpPr txBox="1"/>
          <p:nvPr/>
        </p:nvSpPr>
        <p:spPr>
          <a:xfrm>
            <a:off x="3137740" y="5401920"/>
            <a:ext cx="2930931" cy="207749"/>
          </a:xfrm>
          <a:prstGeom prst="rect">
            <a:avLst/>
          </a:prstGeom>
        </p:spPr>
        <p:txBody>
          <a:bodyPr vert="horz" wrap="none" lIns="0" tIns="0" rIns="0" bIns="0" rtlCol="0">
            <a:spAutoFit/>
          </a:bodyPr>
          <a:lstStyle/>
          <a:p>
            <a:r>
              <a:rPr sz="1350" spc="8" dirty="0">
                <a:latin typeface="Arial"/>
                <a:cs typeface="Arial"/>
              </a:rPr>
              <a:t>How do you determine red from blue?</a:t>
            </a:r>
            <a:endParaRPr sz="1350">
              <a:latin typeface="Arial"/>
              <a:cs typeface="Arial"/>
            </a:endParaRPr>
          </a:p>
        </p:txBody>
      </p:sp>
      <p:pic>
        <p:nvPicPr>
          <p:cNvPr id="13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1315" y="1378510"/>
            <a:ext cx="3661368" cy="3661369"/>
          </a:xfrm>
          <a:prstGeom prst="rect">
            <a:avLst/>
          </a:prstGeom>
        </p:spPr>
      </p:pic>
    </p:spTree>
    <p:extLst>
      <p:ext uri="{BB962C8B-B14F-4D97-AF65-F5344CB8AC3E}">
        <p14:creationId xmlns:p14="http://schemas.microsoft.com/office/powerpoint/2010/main" val="2312395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a:extLst>
              <a:ext uri="{FF2B5EF4-FFF2-40B4-BE49-F238E27FC236}">
                <a16:creationId xmlns:a16="http://schemas.microsoft.com/office/drawing/2014/main" id="{6DD56CE6-9B70-5646-AE19-7861311F3882}"/>
              </a:ext>
            </a:extLst>
          </p:cNvPr>
          <p:cNvSpPr txBox="1">
            <a:spLocks noGrp="1"/>
          </p:cNvSpPr>
          <p:nvPr>
            <p:ph type="title"/>
          </p:nvPr>
        </p:nvSpPr>
        <p:spPr>
          <a:xfrm>
            <a:off x="628650" y="1441206"/>
            <a:ext cx="5069529" cy="373949"/>
          </a:xfrm>
          <a:prstGeom prst="rect">
            <a:avLst/>
          </a:prstGeom>
        </p:spPr>
        <p:txBody>
          <a:bodyPr vert="horz" wrap="none" lIns="0" tIns="0" rIns="0" bIns="0" rtlCol="0" anchor="ctr">
            <a:spAutoFit/>
          </a:bodyPr>
          <a:lstStyle/>
          <a:p>
            <a:r>
              <a:rPr lang="en-US" sz="2700" b="1" spc="8" dirty="0">
                <a:latin typeface="Arial"/>
                <a:cs typeface="Arial"/>
              </a:rPr>
              <a:t>Types of Algorithms by Output</a:t>
            </a:r>
            <a:endParaRPr lang="en-US" sz="2700" dirty="0">
              <a:latin typeface="Arial"/>
              <a:cs typeface="Arial"/>
            </a:endParaRPr>
          </a:p>
        </p:txBody>
      </p:sp>
      <p:sp>
        <p:nvSpPr>
          <p:cNvPr id="3" name="Content Placeholder 2">
            <a:extLst>
              <a:ext uri="{FF2B5EF4-FFF2-40B4-BE49-F238E27FC236}">
                <a16:creationId xmlns:a16="http://schemas.microsoft.com/office/drawing/2014/main" id="{5D4803AF-FA68-254D-9B4D-197772BB5504}"/>
              </a:ext>
            </a:extLst>
          </p:cNvPr>
          <p:cNvSpPr>
            <a:spLocks noGrp="1"/>
          </p:cNvSpPr>
          <p:nvPr>
            <p:ph idx="1"/>
          </p:nvPr>
        </p:nvSpPr>
        <p:spPr>
          <a:xfrm>
            <a:off x="628650" y="2226469"/>
            <a:ext cx="7886700" cy="3263504"/>
          </a:xfrm>
        </p:spPr>
        <p:txBody>
          <a:bodyPr/>
          <a:lstStyle/>
          <a:p>
            <a:r>
              <a:rPr lang="en-US" spc="8" dirty="0">
                <a:latin typeface="Arial"/>
                <a:cs typeface="Arial"/>
              </a:rPr>
              <a:t>Input </a:t>
            </a:r>
            <a:r>
              <a:rPr lang="en-US" i="1" spc="8" dirty="0">
                <a:latin typeface="Arial"/>
                <a:cs typeface="Arial"/>
              </a:rPr>
              <a:t>training</a:t>
            </a:r>
            <a:r>
              <a:rPr lang="en-US" spc="8" dirty="0">
                <a:latin typeface="Arial"/>
                <a:cs typeface="Arial"/>
              </a:rPr>
              <a:t> data to </a:t>
            </a:r>
            <a:r>
              <a:rPr lang="en-US" i="1" spc="8" dirty="0">
                <a:latin typeface="Arial"/>
                <a:cs typeface="Arial"/>
              </a:rPr>
              <a:t>fit</a:t>
            </a:r>
            <a:r>
              <a:rPr lang="en-US" spc="8" dirty="0">
                <a:latin typeface="Arial"/>
                <a:cs typeface="Arial"/>
              </a:rPr>
              <a:t> a model which is then</a:t>
            </a:r>
            <a:r>
              <a:rPr lang="en-US" dirty="0">
                <a:latin typeface="Arial"/>
                <a:cs typeface="Arial"/>
              </a:rPr>
              <a:t> </a:t>
            </a:r>
            <a:r>
              <a:rPr lang="en-US" spc="8" dirty="0">
                <a:latin typeface="Arial"/>
                <a:cs typeface="Arial"/>
              </a:rPr>
              <a:t>used to </a:t>
            </a:r>
            <a:r>
              <a:rPr lang="en-US" i="1" spc="8" dirty="0">
                <a:latin typeface="Arial"/>
                <a:cs typeface="Arial"/>
              </a:rPr>
              <a:t>predict</a:t>
            </a:r>
            <a:r>
              <a:rPr lang="en-US" spc="8" dirty="0">
                <a:latin typeface="Arial"/>
                <a:cs typeface="Arial"/>
              </a:rPr>
              <a:t> incoming inputs into ...</a:t>
            </a:r>
            <a:endParaRPr lang="en-US" dirty="0">
              <a:latin typeface="Arial"/>
              <a:cs typeface="Arial"/>
            </a:endParaRPr>
          </a:p>
        </p:txBody>
      </p:sp>
      <p:pic>
        <p:nvPicPr>
          <p:cNvPr id="25" name="Image">
            <a:extLst>
              <a:ext uri="{FF2B5EF4-FFF2-40B4-BE49-F238E27FC236}">
                <a16:creationId xmlns:a16="http://schemas.microsoft.com/office/drawing/2014/main" id="{45017D16-404B-FC4E-9106-E7B95B074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84" y="3175228"/>
            <a:ext cx="6193613" cy="2615081"/>
          </a:xfrm>
          <a:prstGeom prst="rect">
            <a:avLst/>
          </a:prstGeom>
        </p:spPr>
      </p:pic>
      <p:sp>
        <p:nvSpPr>
          <p:cNvPr id="26" name="text 1">
            <a:extLst>
              <a:ext uri="{FF2B5EF4-FFF2-40B4-BE49-F238E27FC236}">
                <a16:creationId xmlns:a16="http://schemas.microsoft.com/office/drawing/2014/main" id="{9CF21CBD-0441-4146-98EA-0CD9F562F00F}"/>
              </a:ext>
            </a:extLst>
          </p:cNvPr>
          <p:cNvSpPr txBox="1"/>
          <p:nvPr/>
        </p:nvSpPr>
        <p:spPr>
          <a:xfrm>
            <a:off x="1546613" y="3344504"/>
            <a:ext cx="1085746" cy="196208"/>
          </a:xfrm>
          <a:prstGeom prst="rect">
            <a:avLst/>
          </a:prstGeom>
        </p:spPr>
        <p:txBody>
          <a:bodyPr vert="horz" wrap="none" lIns="0" tIns="0" rIns="0" bIns="0" rtlCol="0">
            <a:spAutoFit/>
          </a:bodyPr>
          <a:lstStyle/>
          <a:p>
            <a:r>
              <a:rPr sz="1275" spc="8" dirty="0">
                <a:solidFill>
                  <a:srgbClr val="FFFFFF"/>
                </a:solidFill>
                <a:latin typeface="Arial"/>
                <a:cs typeface="Arial"/>
              </a:rPr>
              <a:t>Type of Output</a:t>
            </a:r>
            <a:endParaRPr sz="1275">
              <a:latin typeface="Arial"/>
              <a:cs typeface="Arial"/>
            </a:endParaRPr>
          </a:p>
        </p:txBody>
      </p:sp>
      <p:sp>
        <p:nvSpPr>
          <p:cNvPr id="27" name="text 1">
            <a:extLst>
              <a:ext uri="{FF2B5EF4-FFF2-40B4-BE49-F238E27FC236}">
                <a16:creationId xmlns:a16="http://schemas.microsoft.com/office/drawing/2014/main" id="{9FFCAC99-3D9C-4D41-BA40-A6B2CAAB1C88}"/>
              </a:ext>
            </a:extLst>
          </p:cNvPr>
          <p:cNvSpPr txBox="1"/>
          <p:nvPr/>
        </p:nvSpPr>
        <p:spPr>
          <a:xfrm>
            <a:off x="5277808" y="3344504"/>
            <a:ext cx="1421095" cy="196208"/>
          </a:xfrm>
          <a:prstGeom prst="rect">
            <a:avLst/>
          </a:prstGeom>
        </p:spPr>
        <p:txBody>
          <a:bodyPr vert="horz" wrap="none" lIns="0" tIns="0" rIns="0" bIns="0" rtlCol="0">
            <a:spAutoFit/>
          </a:bodyPr>
          <a:lstStyle/>
          <a:p>
            <a:r>
              <a:rPr sz="1275" spc="8" dirty="0">
                <a:solidFill>
                  <a:srgbClr val="FFFFFF"/>
                </a:solidFill>
                <a:latin typeface="Arial"/>
                <a:cs typeface="Arial"/>
              </a:rPr>
              <a:t>Algorithm Category</a:t>
            </a:r>
            <a:endParaRPr sz="1275">
              <a:latin typeface="Arial"/>
              <a:cs typeface="Arial"/>
            </a:endParaRPr>
          </a:p>
        </p:txBody>
      </p:sp>
      <p:sp>
        <p:nvSpPr>
          <p:cNvPr id="28" name="text 1">
            <a:extLst>
              <a:ext uri="{FF2B5EF4-FFF2-40B4-BE49-F238E27FC236}">
                <a16:creationId xmlns:a16="http://schemas.microsoft.com/office/drawing/2014/main" id="{C1192334-3E42-8C44-94F0-0A2A52FC69B4}"/>
              </a:ext>
            </a:extLst>
          </p:cNvPr>
          <p:cNvSpPr txBox="1"/>
          <p:nvPr/>
        </p:nvSpPr>
        <p:spPr>
          <a:xfrm>
            <a:off x="1546612" y="3786536"/>
            <a:ext cx="3054234" cy="196208"/>
          </a:xfrm>
          <a:prstGeom prst="rect">
            <a:avLst/>
          </a:prstGeom>
        </p:spPr>
        <p:txBody>
          <a:bodyPr vert="horz" wrap="none" lIns="0" tIns="0" rIns="0" bIns="0" rtlCol="0">
            <a:spAutoFit/>
          </a:bodyPr>
          <a:lstStyle/>
          <a:p>
            <a:r>
              <a:rPr sz="1275" b="1" spc="8" dirty="0">
                <a:latin typeface="Arial"/>
                <a:cs typeface="Arial"/>
              </a:rPr>
              <a:t>Output is one or more discrete classes</a:t>
            </a:r>
            <a:endParaRPr sz="1275">
              <a:latin typeface="Arial"/>
              <a:cs typeface="Arial"/>
            </a:endParaRPr>
          </a:p>
        </p:txBody>
      </p:sp>
      <p:sp>
        <p:nvSpPr>
          <p:cNvPr id="29" name="text 1">
            <a:extLst>
              <a:ext uri="{FF2B5EF4-FFF2-40B4-BE49-F238E27FC236}">
                <a16:creationId xmlns:a16="http://schemas.microsoft.com/office/drawing/2014/main" id="{B9E6B8FC-DB5F-8D4A-8642-94A94E28011A}"/>
              </a:ext>
            </a:extLst>
          </p:cNvPr>
          <p:cNvSpPr txBox="1"/>
          <p:nvPr/>
        </p:nvSpPr>
        <p:spPr>
          <a:xfrm>
            <a:off x="5277806" y="3786536"/>
            <a:ext cx="2108398" cy="196208"/>
          </a:xfrm>
          <a:prstGeom prst="rect">
            <a:avLst/>
          </a:prstGeom>
        </p:spPr>
        <p:txBody>
          <a:bodyPr vert="horz" wrap="none" lIns="0" tIns="0" rIns="0" bIns="0" rtlCol="0">
            <a:spAutoFit/>
          </a:bodyPr>
          <a:lstStyle/>
          <a:p>
            <a:r>
              <a:rPr sz="1275" b="1" spc="8" dirty="0">
                <a:latin typeface="Arial"/>
                <a:cs typeface="Arial"/>
              </a:rPr>
              <a:t>Classification (supervised)</a:t>
            </a:r>
            <a:endParaRPr sz="1275">
              <a:latin typeface="Arial"/>
              <a:cs typeface="Arial"/>
            </a:endParaRPr>
          </a:p>
        </p:txBody>
      </p:sp>
      <p:sp>
        <p:nvSpPr>
          <p:cNvPr id="30" name="text 1">
            <a:extLst>
              <a:ext uri="{FF2B5EF4-FFF2-40B4-BE49-F238E27FC236}">
                <a16:creationId xmlns:a16="http://schemas.microsoft.com/office/drawing/2014/main" id="{BDA9E788-90FA-C843-B13E-84432A85EDA8}"/>
              </a:ext>
            </a:extLst>
          </p:cNvPr>
          <p:cNvSpPr txBox="1"/>
          <p:nvPr/>
        </p:nvSpPr>
        <p:spPr>
          <a:xfrm>
            <a:off x="1546613" y="4222145"/>
            <a:ext cx="1658787" cy="196208"/>
          </a:xfrm>
          <a:prstGeom prst="rect">
            <a:avLst/>
          </a:prstGeom>
        </p:spPr>
        <p:txBody>
          <a:bodyPr vert="horz" wrap="none" lIns="0" tIns="0" rIns="0" bIns="0" rtlCol="0">
            <a:spAutoFit/>
          </a:bodyPr>
          <a:lstStyle/>
          <a:p>
            <a:r>
              <a:rPr sz="1275" b="1" spc="8" dirty="0">
                <a:latin typeface="Arial"/>
                <a:cs typeface="Arial"/>
              </a:rPr>
              <a:t>Output is continuous</a:t>
            </a:r>
            <a:endParaRPr sz="1275" dirty="0">
              <a:latin typeface="Arial"/>
              <a:cs typeface="Arial"/>
            </a:endParaRPr>
          </a:p>
        </p:txBody>
      </p:sp>
      <p:sp>
        <p:nvSpPr>
          <p:cNvPr id="31" name="text 1">
            <a:extLst>
              <a:ext uri="{FF2B5EF4-FFF2-40B4-BE49-F238E27FC236}">
                <a16:creationId xmlns:a16="http://schemas.microsoft.com/office/drawing/2014/main" id="{44C9C563-619A-7446-912A-9ACB683CEB66}"/>
              </a:ext>
            </a:extLst>
          </p:cNvPr>
          <p:cNvSpPr txBox="1"/>
          <p:nvPr/>
        </p:nvSpPr>
        <p:spPr>
          <a:xfrm>
            <a:off x="5277807" y="4222145"/>
            <a:ext cx="1932773" cy="196208"/>
          </a:xfrm>
          <a:prstGeom prst="rect">
            <a:avLst/>
          </a:prstGeom>
        </p:spPr>
        <p:txBody>
          <a:bodyPr vert="horz" wrap="none" lIns="0" tIns="0" rIns="0" bIns="0" rtlCol="0">
            <a:spAutoFit/>
          </a:bodyPr>
          <a:lstStyle/>
          <a:p>
            <a:r>
              <a:rPr sz="1275" b="1" spc="8" dirty="0">
                <a:latin typeface="Arial"/>
                <a:cs typeface="Arial"/>
              </a:rPr>
              <a:t>Regression (supervised)</a:t>
            </a:r>
            <a:endParaRPr sz="1275">
              <a:latin typeface="Arial"/>
              <a:cs typeface="Arial"/>
            </a:endParaRPr>
          </a:p>
        </p:txBody>
      </p:sp>
      <p:sp>
        <p:nvSpPr>
          <p:cNvPr id="32" name="text 1">
            <a:extLst>
              <a:ext uri="{FF2B5EF4-FFF2-40B4-BE49-F238E27FC236}">
                <a16:creationId xmlns:a16="http://schemas.microsoft.com/office/drawing/2014/main" id="{CD14DA89-96B1-4E48-852A-C47B0C3FB999}"/>
              </a:ext>
            </a:extLst>
          </p:cNvPr>
          <p:cNvSpPr txBox="1"/>
          <p:nvPr/>
        </p:nvSpPr>
        <p:spPr>
          <a:xfrm>
            <a:off x="1546613" y="4651332"/>
            <a:ext cx="3177088" cy="196208"/>
          </a:xfrm>
          <a:prstGeom prst="rect">
            <a:avLst/>
          </a:prstGeom>
        </p:spPr>
        <p:txBody>
          <a:bodyPr vert="horz" wrap="none" lIns="0" tIns="0" rIns="0" bIns="0" rtlCol="0">
            <a:spAutoFit/>
          </a:bodyPr>
          <a:lstStyle/>
          <a:p>
            <a:r>
              <a:rPr sz="1275" b="1" spc="8" dirty="0">
                <a:latin typeface="Arial"/>
                <a:cs typeface="Arial"/>
              </a:rPr>
              <a:t>Output is membership in a similar group</a:t>
            </a:r>
            <a:endParaRPr sz="1275">
              <a:latin typeface="Arial"/>
              <a:cs typeface="Arial"/>
            </a:endParaRPr>
          </a:p>
        </p:txBody>
      </p:sp>
      <p:sp>
        <p:nvSpPr>
          <p:cNvPr id="33" name="text 1">
            <a:extLst>
              <a:ext uri="{FF2B5EF4-FFF2-40B4-BE49-F238E27FC236}">
                <a16:creationId xmlns:a16="http://schemas.microsoft.com/office/drawing/2014/main" id="{686C37D4-3A48-D740-8FFA-797A96AF9475}"/>
              </a:ext>
            </a:extLst>
          </p:cNvPr>
          <p:cNvSpPr txBox="1"/>
          <p:nvPr/>
        </p:nvSpPr>
        <p:spPr>
          <a:xfrm>
            <a:off x="5277807" y="4651332"/>
            <a:ext cx="2050241" cy="196208"/>
          </a:xfrm>
          <a:prstGeom prst="rect">
            <a:avLst/>
          </a:prstGeom>
        </p:spPr>
        <p:txBody>
          <a:bodyPr vert="horz" wrap="none" lIns="0" tIns="0" rIns="0" bIns="0" rtlCol="0">
            <a:spAutoFit/>
          </a:bodyPr>
          <a:lstStyle/>
          <a:p>
            <a:r>
              <a:rPr sz="1275" b="1" spc="8" dirty="0">
                <a:latin typeface="Arial"/>
                <a:cs typeface="Arial"/>
              </a:rPr>
              <a:t>Clustering (unsupervised)</a:t>
            </a:r>
            <a:endParaRPr sz="1275">
              <a:latin typeface="Arial"/>
              <a:cs typeface="Arial"/>
            </a:endParaRPr>
          </a:p>
        </p:txBody>
      </p:sp>
      <p:sp>
        <p:nvSpPr>
          <p:cNvPr id="34" name="text 1">
            <a:extLst>
              <a:ext uri="{FF2B5EF4-FFF2-40B4-BE49-F238E27FC236}">
                <a16:creationId xmlns:a16="http://schemas.microsoft.com/office/drawing/2014/main" id="{6F7BD1A9-5C03-3E44-B8D0-8C1BC30250A0}"/>
              </a:ext>
            </a:extLst>
          </p:cNvPr>
          <p:cNvSpPr txBox="1"/>
          <p:nvPr/>
        </p:nvSpPr>
        <p:spPr>
          <a:xfrm>
            <a:off x="1546613" y="5080520"/>
            <a:ext cx="2465483" cy="196208"/>
          </a:xfrm>
          <a:prstGeom prst="rect">
            <a:avLst/>
          </a:prstGeom>
        </p:spPr>
        <p:txBody>
          <a:bodyPr vert="horz" wrap="none" lIns="0" tIns="0" rIns="0" bIns="0" rtlCol="0">
            <a:spAutoFit/>
          </a:bodyPr>
          <a:lstStyle/>
          <a:p>
            <a:r>
              <a:rPr sz="1275" spc="8" dirty="0">
                <a:latin typeface="Arial"/>
                <a:cs typeface="Arial"/>
              </a:rPr>
              <a:t>Output is the distribution of inputs</a:t>
            </a:r>
            <a:endParaRPr sz="1275">
              <a:latin typeface="Arial"/>
              <a:cs typeface="Arial"/>
            </a:endParaRPr>
          </a:p>
        </p:txBody>
      </p:sp>
      <p:sp>
        <p:nvSpPr>
          <p:cNvPr id="35" name="text 1">
            <a:extLst>
              <a:ext uri="{FF2B5EF4-FFF2-40B4-BE49-F238E27FC236}">
                <a16:creationId xmlns:a16="http://schemas.microsoft.com/office/drawing/2014/main" id="{B8B3CDAF-F1DF-214C-B225-23FB7BB1B8A0}"/>
              </a:ext>
            </a:extLst>
          </p:cNvPr>
          <p:cNvSpPr txBox="1"/>
          <p:nvPr/>
        </p:nvSpPr>
        <p:spPr>
          <a:xfrm>
            <a:off x="5277808" y="5080520"/>
            <a:ext cx="1374607" cy="196208"/>
          </a:xfrm>
          <a:prstGeom prst="rect">
            <a:avLst/>
          </a:prstGeom>
        </p:spPr>
        <p:txBody>
          <a:bodyPr vert="horz" wrap="none" lIns="0" tIns="0" rIns="0" bIns="0" rtlCol="0">
            <a:spAutoFit/>
          </a:bodyPr>
          <a:lstStyle/>
          <a:p>
            <a:r>
              <a:rPr sz="1275" spc="8" dirty="0">
                <a:latin typeface="Arial"/>
                <a:cs typeface="Arial"/>
              </a:rPr>
              <a:t>Density Estimation</a:t>
            </a:r>
            <a:endParaRPr sz="1275">
              <a:latin typeface="Arial"/>
              <a:cs typeface="Arial"/>
            </a:endParaRPr>
          </a:p>
        </p:txBody>
      </p:sp>
      <p:sp>
        <p:nvSpPr>
          <p:cNvPr id="36" name="text 1">
            <a:extLst>
              <a:ext uri="{FF2B5EF4-FFF2-40B4-BE49-F238E27FC236}">
                <a16:creationId xmlns:a16="http://schemas.microsoft.com/office/drawing/2014/main" id="{C7815D43-E2A3-F849-ABF4-BB95B50CA053}"/>
              </a:ext>
            </a:extLst>
          </p:cNvPr>
          <p:cNvSpPr txBox="1"/>
          <p:nvPr/>
        </p:nvSpPr>
        <p:spPr>
          <a:xfrm>
            <a:off x="1546613" y="5509708"/>
            <a:ext cx="3121880" cy="192810"/>
          </a:xfrm>
          <a:prstGeom prst="rect">
            <a:avLst/>
          </a:prstGeom>
        </p:spPr>
        <p:txBody>
          <a:bodyPr vert="horz" wrap="none" lIns="0" tIns="0" rIns="0" bIns="0" rtlCol="0">
            <a:spAutoFit/>
          </a:bodyPr>
          <a:lstStyle/>
          <a:p>
            <a:r>
              <a:rPr sz="1253" spc="8" dirty="0">
                <a:latin typeface="Arial"/>
                <a:cs typeface="Arial"/>
              </a:rPr>
              <a:t>Output is simplified from higher dimensions</a:t>
            </a:r>
            <a:endParaRPr sz="1200">
              <a:latin typeface="Arial"/>
              <a:cs typeface="Arial"/>
            </a:endParaRPr>
          </a:p>
        </p:txBody>
      </p:sp>
      <p:sp>
        <p:nvSpPr>
          <p:cNvPr id="37" name="text 1">
            <a:extLst>
              <a:ext uri="{FF2B5EF4-FFF2-40B4-BE49-F238E27FC236}">
                <a16:creationId xmlns:a16="http://schemas.microsoft.com/office/drawing/2014/main" id="{997C9F1F-4382-7E4B-9C80-B9309CC9D384}"/>
              </a:ext>
            </a:extLst>
          </p:cNvPr>
          <p:cNvSpPr txBox="1"/>
          <p:nvPr/>
        </p:nvSpPr>
        <p:spPr>
          <a:xfrm>
            <a:off x="5277807" y="5509708"/>
            <a:ext cx="1839221" cy="192810"/>
          </a:xfrm>
          <a:prstGeom prst="rect">
            <a:avLst/>
          </a:prstGeom>
        </p:spPr>
        <p:txBody>
          <a:bodyPr vert="horz" wrap="none" lIns="0" tIns="0" rIns="0" bIns="0" rtlCol="0">
            <a:spAutoFit/>
          </a:bodyPr>
          <a:lstStyle/>
          <a:p>
            <a:r>
              <a:rPr sz="1253" spc="8" dirty="0">
                <a:latin typeface="Arial"/>
                <a:cs typeface="Arial"/>
              </a:rPr>
              <a:t>Dimensionality Reduction</a:t>
            </a:r>
            <a:endParaRPr sz="1200">
              <a:latin typeface="Arial"/>
              <a:cs typeface="Arial"/>
            </a:endParaRPr>
          </a:p>
        </p:txBody>
      </p:sp>
    </p:spTree>
    <p:extLst>
      <p:ext uri="{BB962C8B-B14F-4D97-AF65-F5344CB8AC3E}">
        <p14:creationId xmlns:p14="http://schemas.microsoft.com/office/powerpoint/2010/main" val="3025537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14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063230"/>
            <a:ext cx="6172200" cy="857249"/>
          </a:xfrm>
          <a:prstGeom prst="rect">
            <a:avLst/>
          </a:prstGeom>
        </p:spPr>
      </p:pic>
      <p:sp>
        <p:nvSpPr>
          <p:cNvPr id="2" name="text 1"/>
          <p:cNvSpPr txBox="1"/>
          <p:nvPr/>
        </p:nvSpPr>
        <p:spPr>
          <a:xfrm>
            <a:off x="1550195" y="1521400"/>
            <a:ext cx="2264979" cy="415498"/>
          </a:xfrm>
          <a:prstGeom prst="rect">
            <a:avLst/>
          </a:prstGeom>
        </p:spPr>
        <p:txBody>
          <a:bodyPr vert="horz" wrap="none" lIns="0" tIns="0" rIns="0" bIns="0" rtlCol="0">
            <a:spAutoFit/>
          </a:bodyPr>
          <a:lstStyle/>
          <a:p>
            <a:r>
              <a:rPr sz="2700" b="1" spc="8" dirty="0">
                <a:latin typeface="Arial"/>
                <a:cs typeface="Arial"/>
              </a:rPr>
              <a:t>Classification</a:t>
            </a:r>
            <a:endParaRPr sz="2700">
              <a:latin typeface="Arial"/>
              <a:cs typeface="Arial"/>
            </a:endParaRPr>
          </a:p>
        </p:txBody>
      </p:sp>
      <p:pic>
        <p:nvPicPr>
          <p:cNvPr id="14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0" y="2057400"/>
            <a:ext cx="6172200" cy="3725775"/>
          </a:xfrm>
          <a:prstGeom prst="rect">
            <a:avLst/>
          </a:prstGeom>
        </p:spPr>
      </p:pic>
      <p:sp>
        <p:nvSpPr>
          <p:cNvPr id="3" name="text 1"/>
          <p:cNvSpPr txBox="1"/>
          <p:nvPr/>
        </p:nvSpPr>
        <p:spPr>
          <a:xfrm>
            <a:off x="1550194" y="5228991"/>
            <a:ext cx="5873467" cy="547073"/>
          </a:xfrm>
          <a:prstGeom prst="rect">
            <a:avLst/>
          </a:prstGeom>
        </p:spPr>
        <p:txBody>
          <a:bodyPr vert="horz" wrap="none" lIns="0" tIns="0" rIns="0" bIns="0" rtlCol="0">
            <a:spAutoFit/>
          </a:bodyPr>
          <a:lstStyle/>
          <a:p>
            <a:r>
              <a:rPr spc="8" dirty="0">
                <a:latin typeface="Arial"/>
                <a:cs typeface="Arial"/>
              </a:rPr>
              <a:t>Given labeled input data (with two or more labels), fit a</a:t>
            </a:r>
            <a:endParaRPr>
              <a:latin typeface="Arial"/>
              <a:cs typeface="Arial"/>
            </a:endParaRPr>
          </a:p>
          <a:p>
            <a:r>
              <a:rPr sz="1755" spc="8" dirty="0">
                <a:latin typeface="Arial"/>
                <a:cs typeface="Arial"/>
              </a:rPr>
              <a:t>function that can determine for any input, what the label is.</a:t>
            </a:r>
            <a:endParaRPr sz="1725">
              <a:latin typeface="Arial"/>
              <a:cs typeface="Arial"/>
            </a:endParaRPr>
          </a:p>
        </p:txBody>
      </p:sp>
      <p:pic>
        <p:nvPicPr>
          <p:cNvPr id="14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4569" y="2057400"/>
            <a:ext cx="3894867" cy="2921156"/>
          </a:xfrm>
          <a:prstGeom prst="rect">
            <a:avLst/>
          </a:prstGeom>
        </p:spPr>
      </p:pic>
      <p:pic>
        <p:nvPicPr>
          <p:cNvPr id="143"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4569" y="2057400"/>
            <a:ext cx="3894867" cy="2921156"/>
          </a:xfrm>
          <a:prstGeom prst="rect">
            <a:avLst/>
          </a:prstGeom>
        </p:spPr>
      </p:pic>
      <p:pic>
        <p:nvPicPr>
          <p:cNvPr id="144"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0281" y="2043112"/>
            <a:ext cx="3923442" cy="2949731"/>
          </a:xfrm>
          <a:prstGeom prst="rect">
            <a:avLst/>
          </a:prstGeom>
        </p:spPr>
      </p:pic>
    </p:spTree>
    <p:extLst>
      <p:ext uri="{BB962C8B-B14F-4D97-AF65-F5344CB8AC3E}">
        <p14:creationId xmlns:p14="http://schemas.microsoft.com/office/powerpoint/2010/main" val="18130708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14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063230"/>
            <a:ext cx="6172200" cy="857249"/>
          </a:xfrm>
          <a:prstGeom prst="rect">
            <a:avLst/>
          </a:prstGeom>
        </p:spPr>
      </p:pic>
      <p:sp>
        <p:nvSpPr>
          <p:cNvPr id="2" name="text 1"/>
          <p:cNvSpPr txBox="1"/>
          <p:nvPr/>
        </p:nvSpPr>
        <p:spPr>
          <a:xfrm>
            <a:off x="1550195" y="1521400"/>
            <a:ext cx="1895391" cy="415498"/>
          </a:xfrm>
          <a:prstGeom prst="rect">
            <a:avLst/>
          </a:prstGeom>
        </p:spPr>
        <p:txBody>
          <a:bodyPr vert="horz" wrap="none" lIns="0" tIns="0" rIns="0" bIns="0" rtlCol="0">
            <a:spAutoFit/>
          </a:bodyPr>
          <a:lstStyle/>
          <a:p>
            <a:r>
              <a:rPr sz="2700" b="1" spc="8" dirty="0">
                <a:latin typeface="Arial"/>
                <a:cs typeface="Arial"/>
              </a:rPr>
              <a:t>Regression</a:t>
            </a:r>
            <a:endParaRPr sz="2700">
              <a:latin typeface="Arial"/>
              <a:cs typeface="Arial"/>
            </a:endParaRPr>
          </a:p>
        </p:txBody>
      </p:sp>
      <p:pic>
        <p:nvPicPr>
          <p:cNvPr id="14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0" y="2057400"/>
            <a:ext cx="6172200" cy="3725775"/>
          </a:xfrm>
          <a:prstGeom prst="rect">
            <a:avLst/>
          </a:prstGeom>
        </p:spPr>
      </p:pic>
      <p:sp>
        <p:nvSpPr>
          <p:cNvPr id="3" name="text 1"/>
          <p:cNvSpPr txBox="1"/>
          <p:nvPr/>
        </p:nvSpPr>
        <p:spPr>
          <a:xfrm>
            <a:off x="1550195" y="5228991"/>
            <a:ext cx="5532284" cy="547073"/>
          </a:xfrm>
          <a:prstGeom prst="rect">
            <a:avLst/>
          </a:prstGeom>
        </p:spPr>
        <p:txBody>
          <a:bodyPr vert="horz" wrap="none" lIns="0" tIns="0" rIns="0" bIns="0" rtlCol="0">
            <a:spAutoFit/>
          </a:bodyPr>
          <a:lstStyle/>
          <a:p>
            <a:r>
              <a:rPr sz="1755" spc="8" dirty="0">
                <a:latin typeface="Arial"/>
                <a:cs typeface="Arial"/>
              </a:rPr>
              <a:t>Given continuous input data fit a function that is able to</a:t>
            </a:r>
            <a:endParaRPr sz="1725">
              <a:latin typeface="Arial"/>
              <a:cs typeface="Arial"/>
            </a:endParaRPr>
          </a:p>
          <a:p>
            <a:r>
              <a:rPr spc="8" dirty="0">
                <a:latin typeface="Arial"/>
                <a:cs typeface="Arial"/>
              </a:rPr>
              <a:t>predict the continuous value of input given other data.</a:t>
            </a:r>
            <a:endParaRPr>
              <a:latin typeface="Arial"/>
              <a:cs typeface="Arial"/>
            </a:endParaRPr>
          </a:p>
        </p:txBody>
      </p:sp>
      <p:pic>
        <p:nvPicPr>
          <p:cNvPr id="149"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4569" y="2057400"/>
            <a:ext cx="3894863" cy="2921147"/>
          </a:xfrm>
          <a:prstGeom prst="rect">
            <a:avLst/>
          </a:prstGeom>
        </p:spPr>
      </p:pic>
      <p:pic>
        <p:nvPicPr>
          <p:cNvPr id="150"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4569" y="2057400"/>
            <a:ext cx="3894863" cy="2921147"/>
          </a:xfrm>
          <a:prstGeom prst="rect">
            <a:avLst/>
          </a:prstGeom>
        </p:spPr>
      </p:pic>
      <p:pic>
        <p:nvPicPr>
          <p:cNvPr id="151"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0281" y="2043112"/>
            <a:ext cx="3923438" cy="2949722"/>
          </a:xfrm>
          <a:prstGeom prst="rect">
            <a:avLst/>
          </a:prstGeom>
        </p:spPr>
      </p:pic>
    </p:spTree>
    <p:extLst>
      <p:ext uri="{BB962C8B-B14F-4D97-AF65-F5344CB8AC3E}">
        <p14:creationId xmlns:p14="http://schemas.microsoft.com/office/powerpoint/2010/main" val="14019118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15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063230"/>
            <a:ext cx="6172200" cy="857249"/>
          </a:xfrm>
          <a:prstGeom prst="rect">
            <a:avLst/>
          </a:prstGeom>
        </p:spPr>
      </p:pic>
      <p:sp>
        <p:nvSpPr>
          <p:cNvPr id="2" name="text 1"/>
          <p:cNvSpPr txBox="1"/>
          <p:nvPr/>
        </p:nvSpPr>
        <p:spPr>
          <a:xfrm>
            <a:off x="1550194" y="1521400"/>
            <a:ext cx="1722266" cy="415498"/>
          </a:xfrm>
          <a:prstGeom prst="rect">
            <a:avLst/>
          </a:prstGeom>
        </p:spPr>
        <p:txBody>
          <a:bodyPr vert="horz" wrap="none" lIns="0" tIns="0" rIns="0" bIns="0" rtlCol="0">
            <a:spAutoFit/>
          </a:bodyPr>
          <a:lstStyle/>
          <a:p>
            <a:r>
              <a:rPr sz="2700" b="1" spc="8" dirty="0">
                <a:latin typeface="Arial"/>
                <a:cs typeface="Arial"/>
              </a:rPr>
              <a:t>Clustering</a:t>
            </a:r>
            <a:endParaRPr sz="2700">
              <a:latin typeface="Arial"/>
              <a:cs typeface="Arial"/>
            </a:endParaRPr>
          </a:p>
        </p:txBody>
      </p:sp>
      <p:pic>
        <p:nvPicPr>
          <p:cNvPr id="15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0" y="2057400"/>
            <a:ext cx="6172200" cy="3725775"/>
          </a:xfrm>
          <a:prstGeom prst="rect">
            <a:avLst/>
          </a:prstGeom>
        </p:spPr>
      </p:pic>
      <p:sp>
        <p:nvSpPr>
          <p:cNvPr id="3" name="text 1"/>
          <p:cNvSpPr txBox="1"/>
          <p:nvPr/>
        </p:nvSpPr>
        <p:spPr>
          <a:xfrm>
            <a:off x="1550195" y="5228991"/>
            <a:ext cx="6026843" cy="553998"/>
          </a:xfrm>
          <a:prstGeom prst="rect">
            <a:avLst/>
          </a:prstGeom>
        </p:spPr>
        <p:txBody>
          <a:bodyPr vert="horz" wrap="none" lIns="0" tIns="0" rIns="0" bIns="0" rtlCol="0">
            <a:spAutoFit/>
          </a:bodyPr>
          <a:lstStyle/>
          <a:p>
            <a:r>
              <a:rPr spc="8" dirty="0">
                <a:latin typeface="Arial"/>
                <a:cs typeface="Arial"/>
              </a:rPr>
              <a:t>Given data, determine a pattern of associated data points</a:t>
            </a:r>
            <a:endParaRPr>
              <a:latin typeface="Arial"/>
              <a:cs typeface="Arial"/>
            </a:endParaRPr>
          </a:p>
          <a:p>
            <a:r>
              <a:rPr spc="8" dirty="0">
                <a:latin typeface="Arial"/>
                <a:cs typeface="Arial"/>
              </a:rPr>
              <a:t>or clusters via their similarity or distance from one another.</a:t>
            </a:r>
            <a:endParaRPr>
              <a:latin typeface="Arial"/>
              <a:cs typeface="Arial"/>
            </a:endParaRPr>
          </a:p>
        </p:txBody>
      </p:sp>
      <p:pic>
        <p:nvPicPr>
          <p:cNvPr id="156"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4569" y="2057400"/>
            <a:ext cx="3894863" cy="2921147"/>
          </a:xfrm>
          <a:prstGeom prst="rect">
            <a:avLst/>
          </a:prstGeom>
        </p:spPr>
      </p:pic>
      <p:pic>
        <p:nvPicPr>
          <p:cNvPr id="157"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4569" y="2057400"/>
            <a:ext cx="3894863" cy="2921147"/>
          </a:xfrm>
          <a:prstGeom prst="rect">
            <a:avLst/>
          </a:prstGeom>
        </p:spPr>
      </p:pic>
      <p:pic>
        <p:nvPicPr>
          <p:cNvPr id="158"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0281" y="2043112"/>
            <a:ext cx="3923438" cy="2949722"/>
          </a:xfrm>
          <a:prstGeom prst="rect">
            <a:avLst/>
          </a:prstGeom>
        </p:spPr>
      </p:pic>
    </p:spTree>
    <p:extLst>
      <p:ext uri="{BB962C8B-B14F-4D97-AF65-F5344CB8AC3E}">
        <p14:creationId xmlns:p14="http://schemas.microsoft.com/office/powerpoint/2010/main" val="1864563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pic>
        <p:nvPicPr>
          <p:cNvPr id="19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3000365"/>
            <a:ext cx="6172200" cy="857250"/>
          </a:xfrm>
          <a:prstGeom prst="rect">
            <a:avLst/>
          </a:prstGeom>
        </p:spPr>
      </p:pic>
      <p:sp>
        <p:nvSpPr>
          <p:cNvPr id="2" name="text 1"/>
          <p:cNvSpPr txBox="1"/>
          <p:nvPr/>
        </p:nvSpPr>
        <p:spPr>
          <a:xfrm>
            <a:off x="1595258" y="2751881"/>
            <a:ext cx="6748642" cy="1354217"/>
          </a:xfrm>
          <a:prstGeom prst="rect">
            <a:avLst/>
          </a:prstGeom>
        </p:spPr>
        <p:txBody>
          <a:bodyPr vert="horz" wrap="none" lIns="0" tIns="0" rIns="0" bIns="0" rtlCol="0">
            <a:spAutoFit/>
          </a:bodyPr>
          <a:lstStyle/>
          <a:p>
            <a:r>
              <a:rPr sz="4000" b="1" spc="8" dirty="0">
                <a:latin typeface="Arial"/>
                <a:cs typeface="Arial"/>
              </a:rPr>
              <a:t>A Tour of Machine Learning</a:t>
            </a:r>
            <a:endParaRPr sz="4000" dirty="0">
              <a:latin typeface="Arial"/>
              <a:cs typeface="Arial"/>
            </a:endParaRPr>
          </a:p>
          <a:p>
            <a:pPr marL="1362140"/>
            <a:r>
              <a:rPr sz="4800" b="1" spc="8" dirty="0">
                <a:latin typeface="Arial"/>
                <a:cs typeface="Arial"/>
              </a:rPr>
              <a:t>Algorithms</a:t>
            </a:r>
            <a:endParaRPr sz="4800" dirty="0">
              <a:latin typeface="Arial"/>
              <a:cs typeface="Arial"/>
            </a:endParaRPr>
          </a:p>
        </p:txBody>
      </p:sp>
    </p:spTree>
    <p:extLst>
      <p:ext uri="{BB962C8B-B14F-4D97-AF65-F5344CB8AC3E}">
        <p14:creationId xmlns:p14="http://schemas.microsoft.com/office/powerpoint/2010/main" val="2913630425"/>
      </p:ext>
    </p:extLst>
  </p:cSld>
  <p:clrMapOvr>
    <a:masterClrMapping/>
  </p:clrMapOvr>
  <p:transition>
    <p:fade/>
  </p:transition>
</p:sld>
</file>

<file path=ppt/theme/theme1.xml><?xml version="1.0" encoding="utf-8"?>
<a:theme xmlns:a="http://schemas.openxmlformats.org/drawingml/2006/main" name="Python BootCamp 1 - Yuan ">
  <a:themeElements>
    <a:clrScheme name="Office Theme 13">
      <a:dk1>
        <a:srgbClr val="000000"/>
      </a:dk1>
      <a:lt1>
        <a:srgbClr val="FFFFFF"/>
      </a:lt1>
      <a:dk2>
        <a:srgbClr val="000000"/>
      </a:dk2>
      <a:lt2>
        <a:srgbClr val="C6C6C6"/>
      </a:lt2>
      <a:accent1>
        <a:srgbClr val="C1F1FF"/>
      </a:accent1>
      <a:accent2>
        <a:srgbClr val="FFC1CE"/>
      </a:accent2>
      <a:accent3>
        <a:srgbClr val="FFFFFF"/>
      </a:accent3>
      <a:accent4>
        <a:srgbClr val="000000"/>
      </a:accent4>
      <a:accent5>
        <a:srgbClr val="DDF7FF"/>
      </a:accent5>
      <a:accent6>
        <a:srgbClr val="E7AFBA"/>
      </a:accent6>
      <a:hlink>
        <a:srgbClr val="CDFFC1"/>
      </a:hlink>
      <a:folHlink>
        <a:srgbClr val="FFE1C1"/>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altLang="en-US" sz="1800" b="1" i="0" u="none" strike="noStrike" cap="none" normalizeH="0" baseline="0" noProof="1"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altLang="en-US" sz="1800" b="1" i="0" u="none" strike="noStrike" cap="none" normalizeH="0" baseline="0" noProof="1" smtClean="0">
            <a:ln>
              <a:noFill/>
            </a:ln>
            <a:solidFill>
              <a:schemeClr val="tx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ffice Theme 13">
        <a:dk1>
          <a:srgbClr val="000000"/>
        </a:dk1>
        <a:lt1>
          <a:srgbClr val="FFFFFF"/>
        </a:lt1>
        <a:dk2>
          <a:srgbClr val="000000"/>
        </a:dk2>
        <a:lt2>
          <a:srgbClr val="C6C6C6"/>
        </a:lt2>
        <a:accent1>
          <a:srgbClr val="C1F1FF"/>
        </a:accent1>
        <a:accent2>
          <a:srgbClr val="FFC1CE"/>
        </a:accent2>
        <a:accent3>
          <a:srgbClr val="FFFFFF"/>
        </a:accent3>
        <a:accent4>
          <a:srgbClr val="000000"/>
        </a:accent4>
        <a:accent5>
          <a:srgbClr val="DDF7FF"/>
        </a:accent5>
        <a:accent6>
          <a:srgbClr val="E7AFBA"/>
        </a:accent6>
        <a:hlink>
          <a:srgbClr val="CDFFC1"/>
        </a:hlink>
        <a:folHlink>
          <a:srgbClr val="FFE1C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ython BootCamp 1 - Yuan " id="{8725A3F4-A40B-C848-8A34-CD12D9D0A710}" vid="{06B3CBB1-1245-F347-B590-3C1ACEA9E2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Python BootCamp 1 - Yuan </Template>
  <TotalTime>3580</TotalTime>
  <Words>2195</Words>
  <Application>Microsoft Macintosh PowerPoint</Application>
  <PresentationFormat>On-screen Show (4:3)</PresentationFormat>
  <Paragraphs>261</Paragraphs>
  <Slides>38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MS PGothic</vt:lpstr>
      <vt:lpstr>Arial</vt:lpstr>
      <vt:lpstr>Calibri</vt:lpstr>
      <vt:lpstr>Consolas</vt:lpstr>
      <vt:lpstr>Helvetica</vt:lpstr>
      <vt:lpstr>Times New Roman</vt:lpstr>
      <vt:lpstr>Python BootCamp 1 - Yuan </vt:lpstr>
      <vt:lpstr>Introduction to Machine Learning in Python</vt:lpstr>
      <vt:lpstr>PowerPoint Presentation</vt:lpstr>
      <vt:lpstr>PowerPoint Presentation</vt:lpstr>
      <vt:lpstr>PowerPoint Presentation</vt:lpstr>
      <vt:lpstr>Types of Algorithms by Output</vt:lpstr>
      <vt:lpstr>PowerPoint Presentation</vt:lpstr>
      <vt:lpstr>PowerPoint Presentation</vt:lpstr>
      <vt:lpstr>PowerPoint Presentation</vt:lpstr>
      <vt:lpstr>PowerPoint Presentation</vt:lpstr>
      <vt:lpstr>Models: Instance Methods</vt:lpstr>
      <vt:lpstr>Models: Regression</vt:lpstr>
      <vt:lpstr>Models: Decision Trees</vt:lpstr>
      <vt:lpstr>Models: Clustering Methods</vt:lpstr>
      <vt:lpstr>Models: Bayesian</vt:lpstr>
      <vt:lpstr>Models: Kernel Methods</vt:lpstr>
      <vt:lpstr>Models: Artificial Neural Networks</vt:lpstr>
      <vt:lpstr>Models: Ensembles</vt:lpstr>
      <vt:lpstr>PowerPoint Presentation</vt:lpstr>
      <vt:lpstr>PowerPoint Presentation</vt:lpstr>
      <vt:lpstr>What is Scikit-Learn?</vt:lpstr>
      <vt:lpstr>Where did it come from?</vt:lpstr>
      <vt:lpstr>Who uses Scikit-Learn?</vt:lpstr>
      <vt:lpstr>Primary Features</vt:lpstr>
      <vt:lpstr>A Guide to Scikit-learn</vt:lpstr>
      <vt:lpstr>General Steps</vt:lpstr>
      <vt:lpstr>Estimators</vt:lpstr>
      <vt:lpstr>PowerPoint Presentation</vt:lpstr>
      <vt:lpstr>Wrapping fit and predictators</vt:lpstr>
      <vt:lpstr>Wrapping fit and predictators</vt:lpstr>
      <vt:lpstr>Underfitting</vt:lpstr>
      <vt:lpstr>Overfitting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Yuan Long</dc:creator>
  <cp:lastModifiedBy>Microsoft Office User</cp:lastModifiedBy>
  <cp:revision>65</cp:revision>
  <dcterms:created xsi:type="dcterms:W3CDTF">2019-09-10T21:17:22Z</dcterms:created>
  <dcterms:modified xsi:type="dcterms:W3CDTF">2021-09-27T19:12:33Z</dcterms:modified>
</cp:coreProperties>
</file>